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405" r:id="rId2"/>
    <p:sldId id="407" r:id="rId3"/>
    <p:sldId id="441" r:id="rId4"/>
    <p:sldId id="442" r:id="rId5"/>
    <p:sldId id="443" r:id="rId6"/>
    <p:sldId id="444" r:id="rId7"/>
    <p:sldId id="445" r:id="rId8"/>
    <p:sldId id="446" r:id="rId9"/>
    <p:sldId id="447" r:id="rId10"/>
    <p:sldId id="448" r:id="rId11"/>
    <p:sldId id="452" r:id="rId12"/>
    <p:sldId id="428" r:id="rId13"/>
    <p:sldId id="449" r:id="rId14"/>
    <p:sldId id="436" r:id="rId15"/>
    <p:sldId id="422" r:id="rId16"/>
    <p:sldId id="423" r:id="rId17"/>
    <p:sldId id="425" r:id="rId18"/>
    <p:sldId id="426" r:id="rId19"/>
    <p:sldId id="427" r:id="rId20"/>
    <p:sldId id="437" r:id="rId21"/>
    <p:sldId id="451" r:id="rId22"/>
    <p:sldId id="450" r:id="rId23"/>
    <p:sldId id="439" r:id="rId24"/>
    <p:sldId id="440" r:id="rId25"/>
    <p:sldId id="429" r:id="rId26"/>
    <p:sldId id="435" r:id="rId27"/>
    <p:sldId id="421" r:id="rId28"/>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62"/>
    <p:restoredTop sz="82462"/>
  </p:normalViewPr>
  <p:slideViewPr>
    <p:cSldViewPr snapToGrid="0">
      <p:cViewPr varScale="1">
        <p:scale>
          <a:sx n="132" d="100"/>
          <a:sy n="132" d="100"/>
        </p:scale>
        <p:origin x="21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12:21:24.546"/>
    </inkml:context>
    <inkml:brush xml:id="br0">
      <inkml:brushProperty name="width" value="0.1" units="cm"/>
      <inkml:brushProperty name="height" value="0.1" units="cm"/>
      <inkml:brushProperty name="color" value="#E71225"/>
    </inkml:brush>
  </inkml:definitions>
  <inkml:trace contextRef="#ctx0" brushRef="#br0">1 1 24575,'84'0'0,"4"0"0,17 0 0,-27 0 0,6 0 0,6 0 0,2 0-1176,-4 0 0,4 0 0,2 0 0,2 0 0,0 0 1176,-11 0 0,2 0 0,1 0 0,0 0 0,1 0 0,-1 0-323,3 0 1,0 0 0,0 0-1,1 0 1,-1 0 0,0 0 322,-2 0 0,1 0 0,-1 0 0,0 0 0,-1 0 0,0 0 0,-3 0 0,-1 0 0,0 0 0,-1 0 0,0 0 0,-2 0 16,11 0 1,0 0 0,-2 0 0,-1 0 0,-2 0-17,11 0 0,-2 0 0,-3 0 0,-1 0-192,-9 0 0,-1 0 0,-2 0 0,-2 1 192,18 0 0,-4 2 0,-1 0 585,-9 2 0,-2 0 0,-1 2-585,-2 0 0,-1 2 0,-2 0 0,-3 1 0,-1 1 0,-1 0 0,-1 0 0,-1-1 0,0 1 0,-1 0 0,0-1 0,0 1 0,1-1 0,1-1 0,0 0 0,1 0 0,1-1 0,0-1 0,3 1 0,1-2 0,0 0 0,1 0 0,1-2 0,0 1 0,1-2 0,0 1 0,0-2 0,-1 1 0,0-2 0,-1 1 0,0-2 0,-1 1 0,-1-1 0,-2 0 0,-2 0 0,0 0 0,31 0 0,-1 0 0,0 1 0,-2 1 1447,-6 0 0,-3 1-1447,-4 1 0,-2 0 1000,-10 0 0,-1 0-1000,-5-1 0,-2 1 596,-3-1 0,-1 0-596,-3-1 0,-1 0 328,-1-1 1,0 0-329,1-1 0,1 0 0,0 0 0,-1 0 0,1-1 0,0-1 0,0-1 0,-1 0 0,-1-2 0,-1 0 0,0-2 0,0 1 0,-1 1 0,-1 0 0,-2 0 0,0 0 0,49-5 0,-50 7 0,1-1 0,2-1 0,1 0 0,1 1 0,0-1 0,0 1 0,0 0 0,-2-1 0,0 0 0,46-1 0,-11 3 0,-17 1 0,-18 2 0,-16 0 0,-11 0 0,-9 0 0,-4 0 0,0 0 0,6 0 0,7-2 0,2-1 0,-1 0 0,-17 9 0,-1-4 0,-13 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12:21:27.680"/>
    </inkml:context>
    <inkml:brush xml:id="br0">
      <inkml:brushProperty name="width" value="0.1" units="cm"/>
      <inkml:brushProperty name="height" value="0.1" units="cm"/>
      <inkml:brushProperty name="color" value="#E71225"/>
    </inkml:brush>
  </inkml:definitions>
  <inkml:trace contextRef="#ctx0" brushRef="#br0">1 0 24575,'76'0'0,"1"0"0,0 0 0,4 0 0,7 0 0,5 0 0,4 0 0,3 0 0,-13 0 0,3 0 0,3 0 0,2 0 0,1 0 0,0 0 0,0 0-1229,-9 0 0,2 0 0,0 0 0,0 0 1,1 0-1,-1 0 0,0 0 0,0 0 1016,11 0 0,1 0 0,0 0 0,-1 0 1,-1 0-1,-3 0 0,-4 0 213,14 0 0,-4 0 0,-4 0 0,-1 0 0,-2 0 291,-10 0 0,-2 0 0,-2 0 0,-1 0 0,-1 0-291,8 0 0,-3 0 0,-1 0 0,-3 0 526,10 0 0,-2 0 0,-5 0-526,-11 0 0,-4 0 0,-1 0 0,24 0 0,-1 0 0,7 0 0,0 0 0,2 1 0,1 2 0,-31 0 0,1 1 0,0 0 0,-1 0 0,1 0 0,-1 1 0,1 0 0,0 1 0,1 0 0,5-1 0,1-1 0,1 0 0,2-2 0,0 0 0,2-1 0,4 1 0,2 0 0,-1-1-212,2-1 0,0 0 0,0 0 212,1 0 0,-1 0 0,2 0 0,4 0 0,2 0 0,0 0 0,-23 0 0,1 0 0,1 0 0,-1 0 0,1 0 0,-1 0 0,1 0 0,-1 0 0,20 0 0,0 0 0,-3 0 0,-4 0 0,-2 0 0,-1 0 0,-5 0 0,-2 0 0,-1 0 1787,-3 0 1,-1 0 0,-1 0-1788,-1 0 0,0 0 0,-2 0 0,29 0 0,-3 0 802,-7 0 1,-2 0-803,-6 0 0,-2 0 241,-4 0 0,-1 0-241,-3 0 0,0-1 523,-3 0 0,-2-1-523,-2 0 0,0 0 214,-2 0 0,-1 1-214,-2-1 0,-1 1 0,2 1 0,-1 0 0,1 0 0,0 0 0,2 0 0,0 0 0,3 0 0,1 0 0,1 0 0,2 0 0,2 0 0,0 0 0,2 0 0,0 0 0,3 0 0,0 0 0,1 0 0,-1 0 0,-1 0 0,0 0 0,-2 0 0,-2 0 0,-3 0 0,-2 0 0,-3 0 0,0 0 0,-4 0 0,0 0 0,-5 0 0,-2 0 0,43 0 0,-9 0 0,-2 0 0,3 0 0,5 0 0,0 0 0,-3 0 0,-10 2 0,-8 1 0,-9 3 0,-9 4 0,-3 5 0,-5 12 0,-19-13 0,-6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0T12:25:02.66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0,'51'0,"1"0,3 0,2 0,10 0,1 0,0 0,-1 0,3 0,-1 0,-6 0,-1 0,-7 0,0 0,0 0,-2 0,-2 0,-1 0,47 0,-47 0,0 0,47 0,-47 0,0 0,50 0,-8 0,-7 0,-11 0,-13 0,-14 0,-13 0,-14 0,-5 0,2 0,9 0,20 0,9 0,3 0,-11 0,-12 0,-13 0,-8 0,-3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12:25:09.779"/>
    </inkml:context>
    <inkml:brush xml:id="br0">
      <inkml:brushProperty name="width" value="0.1" units="cm"/>
      <inkml:brushProperty name="height" value="0.1" units="cm"/>
      <inkml:brushProperty name="color" value="#E71225"/>
    </inkml:brush>
  </inkml:definitions>
  <inkml:trace contextRef="#ctx0" brushRef="#br0">1 35 24575,'43'0'0,"14"0"0,17 0 0,9 0 0,-4 0 0,-13 0 0,-13 0 0,-18 0 0,-11 0 0,-6 0 0,-2 0 0,9 0 0,14 0 0,20-3 0,15 0 0,0-3 0,-13 0 0,-17 3 0,-16 1 0,-8 2 0,-2 0 0,5 0 0,9 0 0,6-3 0,4 0 0,-5 0 0,-8 1 0,-5 1 0,-6 1 0,-1 0 0,2 0 0,2 0 0,2 0 0,1 0 0,-2 0 0,-4 0 0,-5 2 0,-5-1 0,-6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0T12:26:02.43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1,'59'0,"1"0,-3 0,-1 0,-1 0,-1 0,40 0,-14 0,-20 0,-18 0,-13 0,-7 0,-6 0,-1 0,-1 0,11 0,15 0,10 0,6 0,-10 0,-11 0,-11 0,-13 0,-4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3D4-56E4-4B41-920A-4207B7313A59}" type="datetimeFigureOut">
              <a:rPr lang="en-TR" smtClean="0"/>
              <a:t>14.11.2023</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8CB87-4CAB-6F45-A742-A8794678E0A6}" type="slidenum">
              <a:rPr lang="en-TR" smtClean="0"/>
              <a:t>‹#›</a:t>
            </a:fld>
            <a:endParaRPr lang="en-TR"/>
          </a:p>
        </p:txBody>
      </p:sp>
    </p:spTree>
    <p:extLst>
      <p:ext uri="{BB962C8B-B14F-4D97-AF65-F5344CB8AC3E}">
        <p14:creationId xmlns:p14="http://schemas.microsoft.com/office/powerpoint/2010/main" val="66943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p>
        </p:txBody>
      </p:sp>
      <p:sp>
        <p:nvSpPr>
          <p:cNvPr id="4" name="Slide Number Placeholder 3"/>
          <p:cNvSpPr>
            <a:spLocks noGrp="1"/>
          </p:cNvSpPr>
          <p:nvPr>
            <p:ph type="sldNum" sz="quarter" idx="10"/>
          </p:nvPr>
        </p:nvSpPr>
        <p:spPr/>
        <p:txBody>
          <a:bodyPr/>
          <a:lstStyle/>
          <a:p>
            <a:fld id="{78DB07BF-2576-D140-9F34-ADCACCA99E93}" type="slidenum">
              <a:rPr lang="en-US" smtClean="0"/>
              <a:t>1</a:t>
            </a:fld>
            <a:endParaRPr lang="en-US"/>
          </a:p>
        </p:txBody>
      </p:sp>
    </p:spTree>
    <p:extLst>
      <p:ext uri="{BB962C8B-B14F-4D97-AF65-F5344CB8AC3E}">
        <p14:creationId xmlns:p14="http://schemas.microsoft.com/office/powerpoint/2010/main" val="3390706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F1F1F"/>
                </a:solidFill>
                <a:effectLst/>
                <a:latin typeface="var(--cds-font-family-source-sans-pro)"/>
              </a:rPr>
              <a:t>+ Evaluates actual usefulness of embeddings</a:t>
            </a:r>
          </a:p>
          <a:p>
            <a:pPr algn="l">
              <a:buFont typeface="Arial" panose="020B0604020202020204" pitchFamily="34" charset="0"/>
              <a:buChar char="•"/>
            </a:pPr>
            <a:r>
              <a:rPr lang="en-US" b="0" i="0" dirty="0">
                <a:solidFill>
                  <a:srgbClr val="1F1F1F"/>
                </a:solidFill>
                <a:effectLst/>
                <a:latin typeface="var(--cds-font-family-source-sans-pro)"/>
              </a:rPr>
              <a:t>- Time Consuming</a:t>
            </a:r>
          </a:p>
          <a:p>
            <a:pPr algn="l">
              <a:buFont typeface="Arial" panose="020B0604020202020204" pitchFamily="34" charset="0"/>
              <a:buChar char="•"/>
            </a:pPr>
            <a:r>
              <a:rPr lang="en-US" b="0" i="0" dirty="0">
                <a:solidFill>
                  <a:srgbClr val="1F1F1F"/>
                </a:solidFill>
                <a:effectLst/>
                <a:latin typeface="var(--cds-font-family-source-sans-pro)"/>
              </a:rPr>
              <a:t>- More difficult to trouble shoot</a:t>
            </a:r>
          </a:p>
          <a:p>
            <a:endParaRPr lang="en-TR" dirty="0"/>
          </a:p>
        </p:txBody>
      </p:sp>
      <p:sp>
        <p:nvSpPr>
          <p:cNvPr id="4" name="Slide Number Placeholder 3"/>
          <p:cNvSpPr>
            <a:spLocks noGrp="1"/>
          </p:cNvSpPr>
          <p:nvPr>
            <p:ph type="sldNum" sz="quarter" idx="5"/>
          </p:nvPr>
        </p:nvSpPr>
        <p:spPr/>
        <p:txBody>
          <a:bodyPr/>
          <a:lstStyle/>
          <a:p>
            <a:fld id="{BCD8CB87-4CAB-6F45-A742-A8794678E0A6}" type="slidenum">
              <a:rPr lang="en-TR" smtClean="0"/>
              <a:t>13</a:t>
            </a:fld>
            <a:endParaRPr lang="en-TR"/>
          </a:p>
        </p:txBody>
      </p:sp>
    </p:spTree>
    <p:extLst>
      <p:ext uri="{BB962C8B-B14F-4D97-AF65-F5344CB8AC3E}">
        <p14:creationId xmlns:p14="http://schemas.microsoft.com/office/powerpoint/2010/main" val="3462147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14</a:t>
            </a:fld>
            <a:endParaRPr lang="en-US"/>
          </a:p>
        </p:txBody>
      </p:sp>
    </p:spTree>
    <p:extLst>
      <p:ext uri="{BB962C8B-B14F-4D97-AF65-F5344CB8AC3E}">
        <p14:creationId xmlns:p14="http://schemas.microsoft.com/office/powerpoint/2010/main" val="2371053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15</a:t>
            </a:fld>
            <a:endParaRPr lang="en-US"/>
          </a:p>
        </p:txBody>
      </p:sp>
    </p:spTree>
    <p:extLst>
      <p:ext uri="{BB962C8B-B14F-4D97-AF65-F5344CB8AC3E}">
        <p14:creationId xmlns:p14="http://schemas.microsoft.com/office/powerpoint/2010/main" val="1450029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16</a:t>
            </a:fld>
            <a:endParaRPr lang="en-US"/>
          </a:p>
        </p:txBody>
      </p:sp>
    </p:spTree>
    <p:extLst>
      <p:ext uri="{BB962C8B-B14F-4D97-AF65-F5344CB8AC3E}">
        <p14:creationId xmlns:p14="http://schemas.microsoft.com/office/powerpoint/2010/main" val="1107446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17</a:t>
            </a:fld>
            <a:endParaRPr lang="en-US"/>
          </a:p>
        </p:txBody>
      </p:sp>
    </p:spTree>
    <p:extLst>
      <p:ext uri="{BB962C8B-B14F-4D97-AF65-F5344CB8AC3E}">
        <p14:creationId xmlns:p14="http://schemas.microsoft.com/office/powerpoint/2010/main" val="4159141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Iki</a:t>
            </a:r>
            <a:r>
              <a:rPr lang="en-US" dirty="0"/>
              <a:t> </a:t>
            </a:r>
            <a:r>
              <a:rPr lang="en-US" dirty="0" err="1"/>
              <a:t>yönlü</a:t>
            </a:r>
            <a:r>
              <a:rPr lang="en-US" dirty="0"/>
              <a:t> </a:t>
            </a:r>
            <a:r>
              <a:rPr lang="en-US" dirty="0" err="1"/>
              <a:t>bakmakta</a:t>
            </a:r>
            <a:r>
              <a:rPr lang="en-US" dirty="0"/>
              <a:t> </a:t>
            </a:r>
            <a:r>
              <a:rPr lang="en-US" dirty="0" err="1"/>
              <a:t>bir</a:t>
            </a:r>
            <a:r>
              <a:rPr lang="en-US" dirty="0"/>
              <a:t> </a:t>
            </a:r>
            <a:r>
              <a:rPr lang="en-US" dirty="0" err="1"/>
              <a:t>değer</a:t>
            </a:r>
            <a:r>
              <a:rPr lang="en-US" dirty="0"/>
              <a:t> var.</a:t>
            </a:r>
          </a:p>
        </p:txBody>
      </p:sp>
      <p:sp>
        <p:nvSpPr>
          <p:cNvPr id="4" name="Slide Number Placeholder 3"/>
          <p:cNvSpPr>
            <a:spLocks noGrp="1"/>
          </p:cNvSpPr>
          <p:nvPr>
            <p:ph type="sldNum" sz="quarter" idx="10"/>
          </p:nvPr>
        </p:nvSpPr>
        <p:spPr/>
        <p:txBody>
          <a:bodyPr/>
          <a:lstStyle/>
          <a:p>
            <a:fld id="{78DB07BF-2576-D140-9F34-ADCACCA99E93}" type="slidenum">
              <a:rPr lang="en-US" smtClean="0"/>
              <a:t>18</a:t>
            </a:fld>
            <a:endParaRPr lang="en-US"/>
          </a:p>
        </p:txBody>
      </p:sp>
    </p:spTree>
    <p:extLst>
      <p:ext uri="{BB962C8B-B14F-4D97-AF65-F5344CB8AC3E}">
        <p14:creationId xmlns:p14="http://schemas.microsoft.com/office/powerpoint/2010/main" val="4020095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19</a:t>
            </a:fld>
            <a:endParaRPr lang="en-US"/>
          </a:p>
        </p:txBody>
      </p:sp>
    </p:spTree>
    <p:extLst>
      <p:ext uri="{BB962C8B-B14F-4D97-AF65-F5344CB8AC3E}">
        <p14:creationId xmlns:p14="http://schemas.microsoft.com/office/powerpoint/2010/main" val="4029348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2015 </a:t>
            </a:r>
            <a:r>
              <a:rPr lang="en-US" dirty="0" err="1"/>
              <a:t>yılında</a:t>
            </a:r>
            <a:r>
              <a:rPr lang="en-US" dirty="0"/>
              <a:t> google </a:t>
            </a:r>
            <a:r>
              <a:rPr lang="en-US" dirty="0" err="1"/>
              <a:t>lu</a:t>
            </a:r>
            <a:r>
              <a:rPr lang="en-US" dirty="0"/>
              <a:t> </a:t>
            </a:r>
            <a:r>
              <a:rPr lang="en-US" dirty="0" err="1"/>
              <a:t>bir</a:t>
            </a:r>
            <a:r>
              <a:rPr lang="en-US" dirty="0"/>
              <a:t> </a:t>
            </a:r>
            <a:r>
              <a:rPr lang="en-US" dirty="0" err="1"/>
              <a:t>mühendis</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20</a:t>
            </a:fld>
            <a:endParaRPr lang="en-US"/>
          </a:p>
        </p:txBody>
      </p:sp>
    </p:spTree>
    <p:extLst>
      <p:ext uri="{BB962C8B-B14F-4D97-AF65-F5344CB8AC3E}">
        <p14:creationId xmlns:p14="http://schemas.microsoft.com/office/powerpoint/2010/main" val="2594152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2015 </a:t>
            </a:r>
            <a:r>
              <a:rPr lang="en-US" dirty="0" err="1"/>
              <a:t>yılında</a:t>
            </a:r>
            <a:r>
              <a:rPr lang="en-US" dirty="0"/>
              <a:t> google </a:t>
            </a:r>
            <a:r>
              <a:rPr lang="en-US" dirty="0" err="1"/>
              <a:t>lu</a:t>
            </a:r>
            <a:r>
              <a:rPr lang="en-US" dirty="0"/>
              <a:t> </a:t>
            </a:r>
            <a:r>
              <a:rPr lang="en-US" dirty="0" err="1"/>
              <a:t>bir</a:t>
            </a:r>
            <a:r>
              <a:rPr lang="en-US" dirty="0"/>
              <a:t> </a:t>
            </a:r>
            <a:r>
              <a:rPr lang="en-US" dirty="0" err="1"/>
              <a:t>mühendis</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21</a:t>
            </a:fld>
            <a:endParaRPr lang="en-US"/>
          </a:p>
        </p:txBody>
      </p:sp>
    </p:spTree>
    <p:extLst>
      <p:ext uri="{BB962C8B-B14F-4D97-AF65-F5344CB8AC3E}">
        <p14:creationId xmlns:p14="http://schemas.microsoft.com/office/powerpoint/2010/main" val="2033625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2015 </a:t>
            </a:r>
            <a:r>
              <a:rPr lang="en-US" dirty="0" err="1"/>
              <a:t>yılında</a:t>
            </a:r>
            <a:r>
              <a:rPr lang="en-US" dirty="0"/>
              <a:t> google </a:t>
            </a:r>
            <a:r>
              <a:rPr lang="en-US" dirty="0" err="1"/>
              <a:t>lu</a:t>
            </a:r>
            <a:r>
              <a:rPr lang="en-US" dirty="0"/>
              <a:t> </a:t>
            </a:r>
            <a:r>
              <a:rPr lang="en-US" dirty="0" err="1"/>
              <a:t>bir</a:t>
            </a:r>
            <a:r>
              <a:rPr lang="en-US" dirty="0"/>
              <a:t> </a:t>
            </a:r>
            <a:r>
              <a:rPr lang="en-US" dirty="0" err="1"/>
              <a:t>mühendis</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22</a:t>
            </a:fld>
            <a:endParaRPr lang="en-US"/>
          </a:p>
        </p:txBody>
      </p:sp>
    </p:spTree>
    <p:extLst>
      <p:ext uri="{BB962C8B-B14F-4D97-AF65-F5344CB8AC3E}">
        <p14:creationId xmlns:p14="http://schemas.microsoft.com/office/powerpoint/2010/main" val="536029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a:t>
            </a:fld>
            <a:endParaRPr lang="en-US"/>
          </a:p>
        </p:txBody>
      </p:sp>
    </p:spTree>
    <p:extLst>
      <p:ext uri="{BB962C8B-B14F-4D97-AF65-F5344CB8AC3E}">
        <p14:creationId xmlns:p14="http://schemas.microsoft.com/office/powerpoint/2010/main" val="227010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Bir </a:t>
            </a:r>
            <a:r>
              <a:rPr lang="en-US" dirty="0" err="1"/>
              <a:t>sürü</a:t>
            </a:r>
            <a:r>
              <a:rPr lang="en-US" dirty="0"/>
              <a:t> text preprocessing </a:t>
            </a:r>
            <a:r>
              <a:rPr lang="en-US" dirty="0" err="1"/>
              <a:t>tyapıyoruz</a:t>
            </a:r>
            <a:r>
              <a:rPr lang="en-US" dirty="0"/>
              <a:t> feature extraction </a:t>
            </a:r>
            <a:r>
              <a:rPr lang="en-US" dirty="0" err="1"/>
              <a:t>filan</a:t>
            </a:r>
            <a:r>
              <a:rPr lang="en-US" dirty="0"/>
              <a:t> da..</a:t>
            </a:r>
          </a:p>
        </p:txBody>
      </p:sp>
      <p:sp>
        <p:nvSpPr>
          <p:cNvPr id="4" name="Slide Number Placeholder 3"/>
          <p:cNvSpPr>
            <a:spLocks noGrp="1"/>
          </p:cNvSpPr>
          <p:nvPr>
            <p:ph type="sldNum" sz="quarter" idx="10"/>
          </p:nvPr>
        </p:nvSpPr>
        <p:spPr/>
        <p:txBody>
          <a:bodyPr/>
          <a:lstStyle/>
          <a:p>
            <a:fld id="{78DB07BF-2576-D140-9F34-ADCACCA99E93}" type="slidenum">
              <a:rPr lang="en-US" smtClean="0"/>
              <a:t>23</a:t>
            </a:fld>
            <a:endParaRPr lang="en-US"/>
          </a:p>
        </p:txBody>
      </p:sp>
    </p:spTree>
    <p:extLst>
      <p:ext uri="{BB962C8B-B14F-4D97-AF65-F5344CB8AC3E}">
        <p14:creationId xmlns:p14="http://schemas.microsoft.com/office/powerpoint/2010/main" val="1079114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Bir </a:t>
            </a:r>
            <a:r>
              <a:rPr lang="en-US" dirty="0" err="1"/>
              <a:t>sürü</a:t>
            </a:r>
            <a:r>
              <a:rPr lang="en-US" dirty="0"/>
              <a:t> text preprocessing </a:t>
            </a:r>
            <a:r>
              <a:rPr lang="en-US" dirty="0" err="1"/>
              <a:t>tyapıyoruz</a:t>
            </a:r>
            <a:r>
              <a:rPr lang="en-US" dirty="0"/>
              <a:t> feature extraction </a:t>
            </a:r>
            <a:r>
              <a:rPr lang="en-US" dirty="0" err="1"/>
              <a:t>filan</a:t>
            </a:r>
            <a:r>
              <a:rPr lang="en-US" dirty="0"/>
              <a:t> da..</a:t>
            </a:r>
          </a:p>
        </p:txBody>
      </p:sp>
      <p:sp>
        <p:nvSpPr>
          <p:cNvPr id="4" name="Slide Number Placeholder 3"/>
          <p:cNvSpPr>
            <a:spLocks noGrp="1"/>
          </p:cNvSpPr>
          <p:nvPr>
            <p:ph type="sldNum" sz="quarter" idx="10"/>
          </p:nvPr>
        </p:nvSpPr>
        <p:spPr/>
        <p:txBody>
          <a:bodyPr/>
          <a:lstStyle/>
          <a:p>
            <a:fld id="{78DB07BF-2576-D140-9F34-ADCACCA99E93}" type="slidenum">
              <a:rPr lang="en-US" smtClean="0"/>
              <a:t>24</a:t>
            </a:fld>
            <a:endParaRPr lang="en-US"/>
          </a:p>
        </p:txBody>
      </p:sp>
    </p:spTree>
    <p:extLst>
      <p:ext uri="{BB962C8B-B14F-4D97-AF65-F5344CB8AC3E}">
        <p14:creationId xmlns:p14="http://schemas.microsoft.com/office/powerpoint/2010/main" val="3929079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25</a:t>
            </a:fld>
            <a:endParaRPr lang="en-US"/>
          </a:p>
        </p:txBody>
      </p:sp>
    </p:spTree>
    <p:extLst>
      <p:ext uri="{BB962C8B-B14F-4D97-AF65-F5344CB8AC3E}">
        <p14:creationId xmlns:p14="http://schemas.microsoft.com/office/powerpoint/2010/main" val="4145254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26</a:t>
            </a:fld>
            <a:endParaRPr lang="en-US"/>
          </a:p>
        </p:txBody>
      </p:sp>
    </p:spTree>
    <p:extLst>
      <p:ext uri="{BB962C8B-B14F-4D97-AF65-F5344CB8AC3E}">
        <p14:creationId xmlns:p14="http://schemas.microsoft.com/office/powerpoint/2010/main" val="3877408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27</a:t>
            </a:fld>
            <a:endParaRPr lang="en-US"/>
          </a:p>
        </p:txBody>
      </p:sp>
    </p:spTree>
    <p:extLst>
      <p:ext uri="{BB962C8B-B14F-4D97-AF65-F5344CB8AC3E}">
        <p14:creationId xmlns:p14="http://schemas.microsoft.com/office/powerpoint/2010/main" val="307309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a:t>
            </a:fld>
            <a:endParaRPr lang="en-US"/>
          </a:p>
        </p:txBody>
      </p:sp>
    </p:spTree>
    <p:extLst>
      <p:ext uri="{BB962C8B-B14F-4D97-AF65-F5344CB8AC3E}">
        <p14:creationId xmlns:p14="http://schemas.microsoft.com/office/powerpoint/2010/main" val="226511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4</a:t>
            </a:fld>
            <a:endParaRPr lang="en-US"/>
          </a:p>
        </p:txBody>
      </p:sp>
    </p:spTree>
    <p:extLst>
      <p:ext uri="{BB962C8B-B14F-4D97-AF65-F5344CB8AC3E}">
        <p14:creationId xmlns:p14="http://schemas.microsoft.com/office/powerpoint/2010/main" val="596491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5</a:t>
            </a:fld>
            <a:endParaRPr lang="en-US"/>
          </a:p>
        </p:txBody>
      </p:sp>
    </p:spTree>
    <p:extLst>
      <p:ext uri="{BB962C8B-B14F-4D97-AF65-F5344CB8AC3E}">
        <p14:creationId xmlns:p14="http://schemas.microsoft.com/office/powerpoint/2010/main" val="1334905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6</a:t>
            </a:fld>
            <a:endParaRPr lang="en-US"/>
          </a:p>
        </p:txBody>
      </p:sp>
    </p:spTree>
    <p:extLst>
      <p:ext uri="{BB962C8B-B14F-4D97-AF65-F5344CB8AC3E}">
        <p14:creationId xmlns:p14="http://schemas.microsoft.com/office/powerpoint/2010/main" val="2625399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7</a:t>
            </a:fld>
            <a:endParaRPr lang="en-US"/>
          </a:p>
        </p:txBody>
      </p:sp>
    </p:spTree>
    <p:extLst>
      <p:ext uri="{BB962C8B-B14F-4D97-AF65-F5344CB8AC3E}">
        <p14:creationId xmlns:p14="http://schemas.microsoft.com/office/powerpoint/2010/main" val="563687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8</a:t>
            </a:fld>
            <a:endParaRPr lang="en-US"/>
          </a:p>
        </p:txBody>
      </p:sp>
    </p:spTree>
    <p:extLst>
      <p:ext uri="{BB962C8B-B14F-4D97-AF65-F5344CB8AC3E}">
        <p14:creationId xmlns:p14="http://schemas.microsoft.com/office/powerpoint/2010/main" val="2728523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12</a:t>
            </a:fld>
            <a:endParaRPr lang="en-US"/>
          </a:p>
        </p:txBody>
      </p:sp>
    </p:spTree>
    <p:extLst>
      <p:ext uri="{BB962C8B-B14F-4D97-AF65-F5344CB8AC3E}">
        <p14:creationId xmlns:p14="http://schemas.microsoft.com/office/powerpoint/2010/main" val="4225695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7389-FB1F-A860-211C-F7F3E85AC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373D4CD-5900-C0C2-1A40-C529B6DDE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ECEFEB2C-874C-2FF5-4929-EF5108722460}"/>
              </a:ext>
            </a:extLst>
          </p:cNvPr>
          <p:cNvSpPr>
            <a:spLocks noGrp="1"/>
          </p:cNvSpPr>
          <p:nvPr>
            <p:ph type="dt" sz="half" idx="10"/>
          </p:nvPr>
        </p:nvSpPr>
        <p:spPr/>
        <p:txBody>
          <a:bodyPr/>
          <a:lstStyle/>
          <a:p>
            <a:fld id="{9103C8AC-F847-6148-BF1E-A1B65C7CDFC8}" type="datetimeFigureOut">
              <a:rPr lang="en-TR" smtClean="0"/>
              <a:t>14.11.2023</a:t>
            </a:fld>
            <a:endParaRPr lang="en-TR"/>
          </a:p>
        </p:txBody>
      </p:sp>
      <p:sp>
        <p:nvSpPr>
          <p:cNvPr id="5" name="Footer Placeholder 4">
            <a:extLst>
              <a:ext uri="{FF2B5EF4-FFF2-40B4-BE49-F238E27FC236}">
                <a16:creationId xmlns:a16="http://schemas.microsoft.com/office/drawing/2014/main" id="{C331A089-4FCD-6B96-6DB6-E7798B3109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0327DA9-3F8A-55A0-87F7-9B3CCC37BB6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468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3493-8365-6E41-59B4-6ABD0B37713E}"/>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32E464C-9D13-2AE5-E24F-8D5DBC859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C6BB260-E981-4D19-12BF-15DCA1F4AD1C}"/>
              </a:ext>
            </a:extLst>
          </p:cNvPr>
          <p:cNvSpPr>
            <a:spLocks noGrp="1"/>
          </p:cNvSpPr>
          <p:nvPr>
            <p:ph type="dt" sz="half" idx="10"/>
          </p:nvPr>
        </p:nvSpPr>
        <p:spPr/>
        <p:txBody>
          <a:bodyPr/>
          <a:lstStyle/>
          <a:p>
            <a:fld id="{9103C8AC-F847-6148-BF1E-A1B65C7CDFC8}" type="datetimeFigureOut">
              <a:rPr lang="en-TR" smtClean="0"/>
              <a:t>14.11.2023</a:t>
            </a:fld>
            <a:endParaRPr lang="en-TR"/>
          </a:p>
        </p:txBody>
      </p:sp>
      <p:sp>
        <p:nvSpPr>
          <p:cNvPr id="5" name="Footer Placeholder 4">
            <a:extLst>
              <a:ext uri="{FF2B5EF4-FFF2-40B4-BE49-F238E27FC236}">
                <a16:creationId xmlns:a16="http://schemas.microsoft.com/office/drawing/2014/main" id="{CD766565-1F65-44EE-7E29-8B3C6B8BC8E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20ACF3-9719-06E6-FF81-82C90789E0A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136728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6BCB-2B05-836A-BF74-8A382D568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D220FD33-C84A-AB09-FD53-AD3B1283DE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2EEE611-A633-8859-FC16-186582C8BBE4}"/>
              </a:ext>
            </a:extLst>
          </p:cNvPr>
          <p:cNvSpPr>
            <a:spLocks noGrp="1"/>
          </p:cNvSpPr>
          <p:nvPr>
            <p:ph type="dt" sz="half" idx="10"/>
          </p:nvPr>
        </p:nvSpPr>
        <p:spPr/>
        <p:txBody>
          <a:bodyPr/>
          <a:lstStyle/>
          <a:p>
            <a:fld id="{9103C8AC-F847-6148-BF1E-A1B65C7CDFC8}" type="datetimeFigureOut">
              <a:rPr lang="en-TR" smtClean="0"/>
              <a:t>14.11.2023</a:t>
            </a:fld>
            <a:endParaRPr lang="en-TR"/>
          </a:p>
        </p:txBody>
      </p:sp>
      <p:sp>
        <p:nvSpPr>
          <p:cNvPr id="5" name="Footer Placeholder 4">
            <a:extLst>
              <a:ext uri="{FF2B5EF4-FFF2-40B4-BE49-F238E27FC236}">
                <a16:creationId xmlns:a16="http://schemas.microsoft.com/office/drawing/2014/main" id="{8A765C21-2DBE-91EE-24B3-5F6A310CDAF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10F2205-F826-576A-7474-9639D57927E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85376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8829D-F75B-4505-94C4-71124CDC0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955CFA67-2F8B-4995-9D4A-D7F6DB7A9E4B}"/>
              </a:ext>
            </a:extLst>
          </p:cNvPr>
          <p:cNvSpPr>
            <a:spLocks noGrp="1"/>
          </p:cNvSpPr>
          <p:nvPr>
            <p:ph type="body" sz="quarter" idx="10" hasCustomPrompt="1"/>
          </p:nvPr>
        </p:nvSpPr>
        <p:spPr>
          <a:xfrm>
            <a:off x="3432514" y="1343696"/>
            <a:ext cx="5326971" cy="1051570"/>
          </a:xfrm>
          <a:prstGeom prst="rect">
            <a:avLst/>
          </a:prstGeom>
        </p:spPr>
        <p:txBody>
          <a:bodyPr wrap="square">
            <a:spAutoFit/>
          </a:bodyPr>
          <a:lstStyle>
            <a:lvl1pPr marL="0" indent="0">
              <a:buNone/>
              <a:defRPr lang="en-US" sz="3000" b="1" dirty="0" smtClean="0">
                <a:solidFill>
                  <a:prstClr val="white"/>
                </a:solidFill>
                <a:latin typeface="Arial" charset="0"/>
                <a:ea typeface="Arial" charset="0"/>
                <a:cs typeface="Arial" charset="0"/>
              </a:defRPr>
            </a:lvl1pPr>
          </a:lstStyle>
          <a:p>
            <a:pPr algn="ctr" defTabSz="685800"/>
            <a:r>
              <a:rPr lang="tr-TR" sz="3000" b="1">
                <a:solidFill>
                  <a:prstClr val="white"/>
                </a:solidFill>
                <a:latin typeface="Arial" charset="0"/>
                <a:ea typeface="Arial" charset="0"/>
                <a:cs typeface="Arial" charset="0"/>
              </a:rPr>
              <a:t>SUNUM BAŞLIĞINI BURAYA</a:t>
            </a:r>
          </a:p>
          <a:p>
            <a:pPr algn="ctr" defTabSz="685800"/>
            <a:r>
              <a:rPr lang="tr-TR" sz="3000" b="1">
                <a:solidFill>
                  <a:prstClr val="white"/>
                </a:solidFill>
                <a:latin typeface="Arial" charset="0"/>
                <a:ea typeface="Arial" charset="0"/>
                <a:cs typeface="Arial" charset="0"/>
              </a:rPr>
              <a:t>TIKLAYARAK YAZINIZ</a:t>
            </a:r>
          </a:p>
        </p:txBody>
      </p:sp>
      <p:sp>
        <p:nvSpPr>
          <p:cNvPr id="15" name="Text Placeholder 14">
            <a:extLst>
              <a:ext uri="{FF2B5EF4-FFF2-40B4-BE49-F238E27FC236}">
                <a16:creationId xmlns:a16="http://schemas.microsoft.com/office/drawing/2014/main" id="{98006F26-7074-4181-BD68-EA627195B4E5}"/>
              </a:ext>
            </a:extLst>
          </p:cNvPr>
          <p:cNvSpPr>
            <a:spLocks noGrp="1"/>
          </p:cNvSpPr>
          <p:nvPr>
            <p:ph type="body" sz="quarter" idx="11" hasCustomPrompt="1"/>
          </p:nvPr>
        </p:nvSpPr>
        <p:spPr>
          <a:xfrm>
            <a:off x="4664454" y="2572340"/>
            <a:ext cx="2847657" cy="313932"/>
          </a:xfrm>
          <a:prstGeom prst="rect">
            <a:avLst/>
          </a:prstGeom>
        </p:spPr>
        <p:txBody>
          <a:bodyPr>
            <a:spAutoFit/>
          </a:bodyPr>
          <a:lstStyle>
            <a:lvl1pPr marL="0" indent="0">
              <a:buNone/>
              <a:defRPr lang="en-US" sz="1600" dirty="0" smtClean="0">
                <a:solidFill>
                  <a:prstClr val="white"/>
                </a:solidFill>
                <a:latin typeface="Arial" charset="0"/>
                <a:ea typeface="Arial" charset="0"/>
                <a:cs typeface="Arial" charset="0"/>
              </a:defRPr>
            </a:lvl1pPr>
            <a:lvl2pPr marL="228600" indent="0">
              <a:buNone/>
              <a:defRPr lang="en-US" sz="1800" dirty="0" smtClean="0"/>
            </a:lvl2pPr>
            <a:lvl3pPr marL="685800" indent="0">
              <a:buNone/>
              <a:defRPr lang="en-US" sz="1800" dirty="0" smtClean="0"/>
            </a:lvl3pPr>
            <a:lvl4pPr marL="1143000" indent="0">
              <a:buNone/>
              <a:defRPr lang="en-US" dirty="0" smtClean="0"/>
            </a:lvl4pPr>
            <a:lvl5pPr marL="1600200" indent="0">
              <a:buNone/>
              <a:defRPr lang="tr-TR" dirty="0"/>
            </a:lvl5pPr>
          </a:lstStyle>
          <a:p>
            <a:pPr marL="0" lvl="0" algn="ctr" defTabSz="685800"/>
            <a:r>
              <a:rPr lang="tr-TR"/>
              <a:t>SUNUM TARİHİ</a:t>
            </a:r>
            <a:endParaRPr lang="en-US"/>
          </a:p>
        </p:txBody>
      </p:sp>
      <p:sp>
        <p:nvSpPr>
          <p:cNvPr id="17" name="Text Placeholder 16">
            <a:extLst>
              <a:ext uri="{FF2B5EF4-FFF2-40B4-BE49-F238E27FC236}">
                <a16:creationId xmlns:a16="http://schemas.microsoft.com/office/drawing/2014/main" id="{267332EC-221E-4375-8C3C-70B3D4119F0C}"/>
              </a:ext>
            </a:extLst>
          </p:cNvPr>
          <p:cNvSpPr>
            <a:spLocks noGrp="1"/>
          </p:cNvSpPr>
          <p:nvPr>
            <p:ph type="body" sz="quarter" idx="12" hasCustomPrompt="1"/>
          </p:nvPr>
        </p:nvSpPr>
        <p:spPr>
          <a:xfrm>
            <a:off x="3821785" y="4254367"/>
            <a:ext cx="4532993" cy="738664"/>
          </a:xfrm>
          <a:prstGeom prst="rect">
            <a:avLst/>
          </a:prstGeom>
        </p:spPr>
        <p:txBody>
          <a:bodyPr>
            <a:spAutoFit/>
          </a:bodyPr>
          <a:lstStyle>
            <a:lvl1pPr marL="0" indent="0">
              <a:lnSpc>
                <a:spcPct val="100000"/>
              </a:lnSpc>
              <a:spcBef>
                <a:spcPts val="0"/>
              </a:spcBef>
              <a:buNone/>
              <a:defRPr lang="en-US" sz="2100" smtClean="0">
                <a:solidFill>
                  <a:prstClr val="white"/>
                </a:solidFill>
                <a:latin typeface="Arial" charset="0"/>
                <a:ea typeface="Arial" charset="0"/>
                <a:cs typeface="Arial"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tr-TR"/>
            </a:lvl5pPr>
          </a:lstStyle>
          <a:p>
            <a:pPr algn="ctr" defTabSz="685800"/>
            <a:r>
              <a:rPr lang="tr-TR" sz="2100">
                <a:solidFill>
                  <a:prstClr val="white"/>
                </a:solidFill>
                <a:latin typeface="Arial" charset="0"/>
                <a:ea typeface="Arial" charset="0"/>
                <a:cs typeface="Arial" charset="0"/>
              </a:rPr>
              <a:t>Sunum Yapan Ad Soyad</a:t>
            </a:r>
          </a:p>
          <a:p>
            <a:pPr algn="ctr" defTabSz="685800"/>
            <a:r>
              <a:rPr lang="tr-TR" sz="2100">
                <a:solidFill>
                  <a:prstClr val="white"/>
                </a:solidFill>
                <a:latin typeface="Arial" charset="0"/>
                <a:ea typeface="Arial" charset="0"/>
                <a:cs typeface="Arial" charset="0"/>
              </a:rPr>
              <a:t>Sunum Yapanın Ünvanı</a:t>
            </a:r>
          </a:p>
        </p:txBody>
      </p:sp>
    </p:spTree>
    <p:extLst>
      <p:ext uri="{BB962C8B-B14F-4D97-AF65-F5344CB8AC3E}">
        <p14:creationId xmlns:p14="http://schemas.microsoft.com/office/powerpoint/2010/main" val="4287380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07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679-55B8-38C8-215B-088EEF0F1272}"/>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1D12AF-2BF4-55B6-2115-6C8755AAB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83E9763-0EFE-D75E-E879-682ACC40DF17}"/>
              </a:ext>
            </a:extLst>
          </p:cNvPr>
          <p:cNvSpPr>
            <a:spLocks noGrp="1"/>
          </p:cNvSpPr>
          <p:nvPr>
            <p:ph type="dt" sz="half" idx="10"/>
          </p:nvPr>
        </p:nvSpPr>
        <p:spPr/>
        <p:txBody>
          <a:bodyPr/>
          <a:lstStyle/>
          <a:p>
            <a:fld id="{9103C8AC-F847-6148-BF1E-A1B65C7CDFC8}" type="datetimeFigureOut">
              <a:rPr lang="en-TR" smtClean="0"/>
              <a:t>14.11.2023</a:t>
            </a:fld>
            <a:endParaRPr lang="en-TR"/>
          </a:p>
        </p:txBody>
      </p:sp>
      <p:sp>
        <p:nvSpPr>
          <p:cNvPr id="5" name="Footer Placeholder 4">
            <a:extLst>
              <a:ext uri="{FF2B5EF4-FFF2-40B4-BE49-F238E27FC236}">
                <a16:creationId xmlns:a16="http://schemas.microsoft.com/office/drawing/2014/main" id="{FC8DD642-F9E8-0170-2527-39652BEE4A7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01073AF-BB79-DA37-2B89-2A0A6922DD7A}"/>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701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C16-428F-E738-D70F-710ADF781C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D6A34D3-E31A-1885-C114-364A240B2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90DAB-3517-CEDC-8388-23FD3DACF021}"/>
              </a:ext>
            </a:extLst>
          </p:cNvPr>
          <p:cNvSpPr>
            <a:spLocks noGrp="1"/>
          </p:cNvSpPr>
          <p:nvPr>
            <p:ph type="dt" sz="half" idx="10"/>
          </p:nvPr>
        </p:nvSpPr>
        <p:spPr/>
        <p:txBody>
          <a:bodyPr/>
          <a:lstStyle/>
          <a:p>
            <a:fld id="{9103C8AC-F847-6148-BF1E-A1B65C7CDFC8}" type="datetimeFigureOut">
              <a:rPr lang="en-TR" smtClean="0"/>
              <a:t>14.11.2023</a:t>
            </a:fld>
            <a:endParaRPr lang="en-TR"/>
          </a:p>
        </p:txBody>
      </p:sp>
      <p:sp>
        <p:nvSpPr>
          <p:cNvPr id="5" name="Footer Placeholder 4">
            <a:extLst>
              <a:ext uri="{FF2B5EF4-FFF2-40B4-BE49-F238E27FC236}">
                <a16:creationId xmlns:a16="http://schemas.microsoft.com/office/drawing/2014/main" id="{26E997CB-86D9-CD49-FBC9-FA7306AE54A5}"/>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F6B5F28-41C2-6B0C-D402-6E0AC1EF4541}"/>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27646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DCE-2CED-D437-1735-F523AB04203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54722B6-0FA9-379E-2BBE-2E56B8BF2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5AD7343-318C-1E7F-9AC6-AC984FC6F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ABBF6A5-34B0-064E-4C96-E8D0078EC18A}"/>
              </a:ext>
            </a:extLst>
          </p:cNvPr>
          <p:cNvSpPr>
            <a:spLocks noGrp="1"/>
          </p:cNvSpPr>
          <p:nvPr>
            <p:ph type="dt" sz="half" idx="10"/>
          </p:nvPr>
        </p:nvSpPr>
        <p:spPr/>
        <p:txBody>
          <a:bodyPr/>
          <a:lstStyle/>
          <a:p>
            <a:fld id="{9103C8AC-F847-6148-BF1E-A1B65C7CDFC8}" type="datetimeFigureOut">
              <a:rPr lang="en-TR" smtClean="0"/>
              <a:t>14.11.2023</a:t>
            </a:fld>
            <a:endParaRPr lang="en-TR"/>
          </a:p>
        </p:txBody>
      </p:sp>
      <p:sp>
        <p:nvSpPr>
          <p:cNvPr id="6" name="Footer Placeholder 5">
            <a:extLst>
              <a:ext uri="{FF2B5EF4-FFF2-40B4-BE49-F238E27FC236}">
                <a16:creationId xmlns:a16="http://schemas.microsoft.com/office/drawing/2014/main" id="{B8485447-8781-D356-1AEB-BA27BD395BA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045664-8396-F3F8-39E7-468B661895C7}"/>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74768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C45-43B8-6FD2-7075-67D35EF99B1F}"/>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AEEE735-D44A-DF59-A5A4-A4306E41F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868B8-AFEE-A087-BB7A-BEA0D8BD6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3F63EE1-EE49-9CB7-5014-29C28E559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68BC0-94DE-383B-9F9E-CEADAB16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02033A8-F12B-A964-0C17-A9F27F816E5D}"/>
              </a:ext>
            </a:extLst>
          </p:cNvPr>
          <p:cNvSpPr>
            <a:spLocks noGrp="1"/>
          </p:cNvSpPr>
          <p:nvPr>
            <p:ph type="dt" sz="half" idx="10"/>
          </p:nvPr>
        </p:nvSpPr>
        <p:spPr/>
        <p:txBody>
          <a:bodyPr/>
          <a:lstStyle/>
          <a:p>
            <a:fld id="{9103C8AC-F847-6148-BF1E-A1B65C7CDFC8}" type="datetimeFigureOut">
              <a:rPr lang="en-TR" smtClean="0"/>
              <a:t>14.11.2023</a:t>
            </a:fld>
            <a:endParaRPr lang="en-TR"/>
          </a:p>
        </p:txBody>
      </p:sp>
      <p:sp>
        <p:nvSpPr>
          <p:cNvPr id="8" name="Footer Placeholder 7">
            <a:extLst>
              <a:ext uri="{FF2B5EF4-FFF2-40B4-BE49-F238E27FC236}">
                <a16:creationId xmlns:a16="http://schemas.microsoft.com/office/drawing/2014/main" id="{E474C969-E93F-16AE-2BD8-A03155314F2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1C23C7E-8AFD-B66F-8F70-078FA77B884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4122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49A-ECA9-F07B-FF4C-1465F62B16B5}"/>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DF0FFAEB-8060-2C8A-FE72-F59DC9C249B3}"/>
              </a:ext>
            </a:extLst>
          </p:cNvPr>
          <p:cNvSpPr>
            <a:spLocks noGrp="1"/>
          </p:cNvSpPr>
          <p:nvPr>
            <p:ph type="dt" sz="half" idx="10"/>
          </p:nvPr>
        </p:nvSpPr>
        <p:spPr/>
        <p:txBody>
          <a:bodyPr/>
          <a:lstStyle/>
          <a:p>
            <a:fld id="{9103C8AC-F847-6148-BF1E-A1B65C7CDFC8}" type="datetimeFigureOut">
              <a:rPr lang="en-TR" smtClean="0"/>
              <a:t>14.11.2023</a:t>
            </a:fld>
            <a:endParaRPr lang="en-TR"/>
          </a:p>
        </p:txBody>
      </p:sp>
      <p:sp>
        <p:nvSpPr>
          <p:cNvPr id="4" name="Footer Placeholder 3">
            <a:extLst>
              <a:ext uri="{FF2B5EF4-FFF2-40B4-BE49-F238E27FC236}">
                <a16:creationId xmlns:a16="http://schemas.microsoft.com/office/drawing/2014/main" id="{B2005B39-4A81-B1E2-9F42-2E3CF8626B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731DC2CB-BB8C-CAB7-9DBB-8D28E07705D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11397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D3DC4-CABD-CAED-49E5-9A99859110A2}"/>
              </a:ext>
            </a:extLst>
          </p:cNvPr>
          <p:cNvSpPr>
            <a:spLocks noGrp="1"/>
          </p:cNvSpPr>
          <p:nvPr>
            <p:ph type="dt" sz="half" idx="10"/>
          </p:nvPr>
        </p:nvSpPr>
        <p:spPr/>
        <p:txBody>
          <a:bodyPr/>
          <a:lstStyle/>
          <a:p>
            <a:fld id="{9103C8AC-F847-6148-BF1E-A1B65C7CDFC8}" type="datetimeFigureOut">
              <a:rPr lang="en-TR" smtClean="0"/>
              <a:t>14.11.2023</a:t>
            </a:fld>
            <a:endParaRPr lang="en-TR"/>
          </a:p>
        </p:txBody>
      </p:sp>
      <p:sp>
        <p:nvSpPr>
          <p:cNvPr id="3" name="Footer Placeholder 2">
            <a:extLst>
              <a:ext uri="{FF2B5EF4-FFF2-40B4-BE49-F238E27FC236}">
                <a16:creationId xmlns:a16="http://schemas.microsoft.com/office/drawing/2014/main" id="{18144FA9-0B63-68BB-C173-443BC789E249}"/>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86FDE609-DA01-FE5F-FFBF-A2F597F4CB84}"/>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45879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1543-3909-5D48-323B-A5CB3C136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34C7AB15-D8E2-D815-4C4E-507DFD43C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E270219-92B9-F54C-C04F-481341980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863E-048A-EF18-354D-5D6A4A60E237}"/>
              </a:ext>
            </a:extLst>
          </p:cNvPr>
          <p:cNvSpPr>
            <a:spLocks noGrp="1"/>
          </p:cNvSpPr>
          <p:nvPr>
            <p:ph type="dt" sz="half" idx="10"/>
          </p:nvPr>
        </p:nvSpPr>
        <p:spPr/>
        <p:txBody>
          <a:bodyPr/>
          <a:lstStyle/>
          <a:p>
            <a:fld id="{9103C8AC-F847-6148-BF1E-A1B65C7CDFC8}" type="datetimeFigureOut">
              <a:rPr lang="en-TR" smtClean="0"/>
              <a:t>14.11.2023</a:t>
            </a:fld>
            <a:endParaRPr lang="en-TR"/>
          </a:p>
        </p:txBody>
      </p:sp>
      <p:sp>
        <p:nvSpPr>
          <p:cNvPr id="6" name="Footer Placeholder 5">
            <a:extLst>
              <a:ext uri="{FF2B5EF4-FFF2-40B4-BE49-F238E27FC236}">
                <a16:creationId xmlns:a16="http://schemas.microsoft.com/office/drawing/2014/main" id="{CD4A726F-7FCA-DF84-29A7-9D5561507C3C}"/>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EDFE146-CD1D-BA59-2B26-FE95CEFA924F}"/>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47833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07B4-B7DC-7E6E-5D6C-D99744EA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DD82EDC9-AF76-4C44-1E93-AD91555F6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5F3AAF14-0BCC-741C-FEB5-2EAD9C6A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8AB94-1AA9-4A63-E02B-C7B00BE083C2}"/>
              </a:ext>
            </a:extLst>
          </p:cNvPr>
          <p:cNvSpPr>
            <a:spLocks noGrp="1"/>
          </p:cNvSpPr>
          <p:nvPr>
            <p:ph type="dt" sz="half" idx="10"/>
          </p:nvPr>
        </p:nvSpPr>
        <p:spPr/>
        <p:txBody>
          <a:bodyPr/>
          <a:lstStyle/>
          <a:p>
            <a:fld id="{9103C8AC-F847-6148-BF1E-A1B65C7CDFC8}" type="datetimeFigureOut">
              <a:rPr lang="en-TR" smtClean="0"/>
              <a:t>14.11.2023</a:t>
            </a:fld>
            <a:endParaRPr lang="en-TR"/>
          </a:p>
        </p:txBody>
      </p:sp>
      <p:sp>
        <p:nvSpPr>
          <p:cNvPr id="6" name="Footer Placeholder 5">
            <a:extLst>
              <a:ext uri="{FF2B5EF4-FFF2-40B4-BE49-F238E27FC236}">
                <a16:creationId xmlns:a16="http://schemas.microsoft.com/office/drawing/2014/main" id="{DF8B6273-B000-D4D8-55F6-4614A6D5447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F8CC28F-0525-1609-F22B-EC766EAA70E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25466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DD0E6-0B66-F00C-5586-07FB8D36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EC3C033-A406-9F04-4703-AF6EF761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F0C7F82-2FC2-EE0D-81C6-7DB544FC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3C8AC-F847-6148-BF1E-A1B65C7CDFC8}" type="datetimeFigureOut">
              <a:rPr lang="en-TR" smtClean="0"/>
              <a:t>14.11.2023</a:t>
            </a:fld>
            <a:endParaRPr lang="en-TR"/>
          </a:p>
        </p:txBody>
      </p:sp>
      <p:sp>
        <p:nvSpPr>
          <p:cNvPr id="5" name="Footer Placeholder 4">
            <a:extLst>
              <a:ext uri="{FF2B5EF4-FFF2-40B4-BE49-F238E27FC236}">
                <a16:creationId xmlns:a16="http://schemas.microsoft.com/office/drawing/2014/main" id="{8BFBA7DF-B038-B4C3-78AE-D9D6AB77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09A7F487-70B7-B89E-0880-96019204B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E802-03B8-DA41-AC36-E1A8D1639C1E}" type="slidenum">
              <a:rPr lang="en-TR" smtClean="0"/>
              <a:t>‹#›</a:t>
            </a:fld>
            <a:endParaRPr lang="en-TR"/>
          </a:p>
        </p:txBody>
      </p:sp>
    </p:spTree>
    <p:extLst>
      <p:ext uri="{BB962C8B-B14F-4D97-AF65-F5344CB8AC3E}">
        <p14:creationId xmlns:p14="http://schemas.microsoft.com/office/powerpoint/2010/main" val="3391131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customXml" Target="../ink/ink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customXml" Target="../ink/ink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customXml" Target="../ink/ink4.xml"/><Relationship Id="rId5" Type="http://schemas.openxmlformats.org/officeDocument/2006/relationships/image" Target="../media/image12.png"/><Relationship Id="rId4" Type="http://schemas.openxmlformats.org/officeDocument/2006/relationships/customXml" Target="../ink/ink3.xml"/><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9C35328-0995-44F3-8843-4C6FB84E5C30}"/>
              </a:ext>
            </a:extLst>
          </p:cNvPr>
          <p:cNvSpPr>
            <a:spLocks noGrp="1"/>
          </p:cNvSpPr>
          <p:nvPr>
            <p:ph type="body" sz="quarter" idx="10"/>
          </p:nvPr>
        </p:nvSpPr>
        <p:spPr>
          <a:xfrm>
            <a:off x="1117600" y="1313216"/>
            <a:ext cx="9956800" cy="480131"/>
          </a:xfrm>
        </p:spPr>
        <p:txBody>
          <a:bodyPr wrap="square" lIns="91440" tIns="45720" rIns="91440" bIns="45720" anchor="t">
            <a:spAutoFit/>
          </a:bodyPr>
          <a:lstStyle/>
          <a:p>
            <a:pPr algn="ctr"/>
            <a:r>
              <a:rPr lang="tr-TR" sz="2800" dirty="0">
                <a:effectLst/>
                <a:latin typeface="Arial" panose="020B0604020202020204" pitchFamily="34" charset="0"/>
                <a:ea typeface="Times New Roman" panose="02020603050405020304" pitchFamily="18" charset="0"/>
                <a:cs typeface="Arial" panose="020B0604020202020204" pitchFamily="34" charset="0"/>
              </a:rPr>
              <a:t>Veri Bilimi : </a:t>
            </a:r>
            <a:r>
              <a:rPr lang="tr-TR" sz="2800" dirty="0" err="1">
                <a:effectLst/>
                <a:latin typeface="Arial" panose="020B0604020202020204" pitchFamily="34" charset="0"/>
                <a:ea typeface="Times New Roman" panose="02020603050405020304" pitchFamily="18" charset="0"/>
                <a:cs typeface="Arial" panose="020B0604020202020204" pitchFamily="34" charset="0"/>
              </a:rPr>
              <a:t>Python</a:t>
            </a:r>
            <a:r>
              <a:rPr lang="tr-TR" sz="2800" dirty="0">
                <a:effectLst/>
                <a:latin typeface="Arial" panose="020B0604020202020204" pitchFamily="34" charset="0"/>
                <a:ea typeface="Times New Roman" panose="02020603050405020304" pitchFamily="18" charset="0"/>
                <a:cs typeface="Arial" panose="020B0604020202020204" pitchFamily="34" charset="0"/>
              </a:rPr>
              <a:t> ile Uygulamalı Doğal Dil İşleme</a:t>
            </a:r>
            <a:r>
              <a:rPr lang="en-TR" sz="2800" dirty="0">
                <a:effectLst/>
                <a:latin typeface="Arial" panose="020B0604020202020204" pitchFamily="34" charset="0"/>
                <a:cs typeface="Arial" panose="020B0604020202020204" pitchFamily="34" charset="0"/>
              </a:rPr>
              <a:t> </a:t>
            </a:r>
            <a:endParaRPr lang="tr-TR" sz="2800" dirty="0">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8133B17B-A78D-4E5A-92FC-1B6447ED9B8C}"/>
              </a:ext>
            </a:extLst>
          </p:cNvPr>
          <p:cNvSpPr>
            <a:spLocks noGrp="1"/>
          </p:cNvSpPr>
          <p:nvPr>
            <p:ph type="body" sz="quarter" idx="11"/>
          </p:nvPr>
        </p:nvSpPr>
        <p:spPr>
          <a:xfrm>
            <a:off x="2995450" y="2983353"/>
            <a:ext cx="6011916" cy="1740989"/>
          </a:xfrm>
        </p:spPr>
        <p:txBody>
          <a:bodyPr wrap="square" lIns="91440" tIns="45720" rIns="91440" bIns="45720" anchor="t">
            <a:spAutoFit/>
          </a:bodyPr>
          <a:lstStyle/>
          <a:p>
            <a:pPr algn="ctr" defTabSz="685800"/>
            <a:r>
              <a:rPr lang="tr-TR" sz="1800" b="1" dirty="0" err="1">
                <a:latin typeface="Arial"/>
                <a:cs typeface="Arial"/>
              </a:rPr>
              <a:t>Embeddings</a:t>
            </a:r>
            <a:endParaRPr lang="tr-TR" sz="1800" b="1" dirty="0">
              <a:latin typeface="Arial"/>
              <a:cs typeface="Arial"/>
            </a:endParaRPr>
          </a:p>
          <a:p>
            <a:pPr algn="ctr" defTabSz="685800"/>
            <a:endParaRPr lang="tr-TR" sz="1800" b="1" dirty="0">
              <a:latin typeface="Arial"/>
              <a:cs typeface="Arial"/>
            </a:endParaRPr>
          </a:p>
          <a:p>
            <a:pPr algn="ctr" defTabSz="685800"/>
            <a:r>
              <a:rPr lang="tr-TR" sz="1800" b="1" dirty="0">
                <a:latin typeface="Arial"/>
                <a:cs typeface="Arial"/>
              </a:rPr>
              <a:t> </a:t>
            </a:r>
          </a:p>
          <a:p>
            <a:pPr algn="ctr" defTabSz="685800"/>
            <a:r>
              <a:rPr lang="tr-TR" sz="1400" dirty="0">
                <a:latin typeface="Arial"/>
                <a:cs typeface="Arial"/>
              </a:rPr>
              <a:t>11 Mayıs</a:t>
            </a:r>
            <a:r>
              <a:rPr lang="en-US" sz="1400" dirty="0">
                <a:latin typeface="Arial"/>
                <a:cs typeface="Arial"/>
              </a:rPr>
              <a:t> </a:t>
            </a:r>
            <a:r>
              <a:rPr lang="tr-TR" sz="1400" dirty="0">
                <a:latin typeface="Arial"/>
                <a:cs typeface="Arial"/>
              </a:rPr>
              <a:t>2023</a:t>
            </a:r>
            <a:endParaRPr lang="sk-SK" sz="1400" dirty="0"/>
          </a:p>
          <a:p>
            <a:pPr algn="ctr"/>
            <a:endParaRPr lang="tr-TR" sz="1400" dirty="0"/>
          </a:p>
        </p:txBody>
      </p:sp>
    </p:spTree>
    <p:extLst>
      <p:ext uri="{BB962C8B-B14F-4D97-AF65-F5344CB8AC3E}">
        <p14:creationId xmlns:p14="http://schemas.microsoft.com/office/powerpoint/2010/main" val="113954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772EBF-9EFF-6FAB-3557-052AAEBA273B}"/>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3" name="TextBox 2">
            <a:extLst>
              <a:ext uri="{FF2B5EF4-FFF2-40B4-BE49-F238E27FC236}">
                <a16:creationId xmlns:a16="http://schemas.microsoft.com/office/drawing/2014/main" id="{FD0428F7-5959-EE26-8E66-662B2ABE0141}"/>
              </a:ext>
            </a:extLst>
          </p:cNvPr>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en-US" sz="2400" b="1" i="0" dirty="0">
                <a:solidFill>
                  <a:srgbClr val="7030A0"/>
                </a:solidFill>
                <a:effectLst/>
              </a:rPr>
              <a:t>Extracting Word Embedding Vectors</a:t>
            </a:r>
          </a:p>
        </p:txBody>
      </p:sp>
      <p:pic>
        <p:nvPicPr>
          <p:cNvPr id="4" name="Picture 3">
            <a:extLst>
              <a:ext uri="{FF2B5EF4-FFF2-40B4-BE49-F238E27FC236}">
                <a16:creationId xmlns:a16="http://schemas.microsoft.com/office/drawing/2014/main" id="{5931695E-F61C-739B-87DA-007A6D169CCB}"/>
              </a:ext>
            </a:extLst>
          </p:cNvPr>
          <p:cNvPicPr>
            <a:picLocks noChangeAspect="1"/>
          </p:cNvPicPr>
          <p:nvPr/>
        </p:nvPicPr>
        <p:blipFill>
          <a:blip r:embed="rId2"/>
          <a:stretch>
            <a:fillRect/>
          </a:stretch>
        </p:blipFill>
        <p:spPr>
          <a:xfrm>
            <a:off x="3227761" y="1033050"/>
            <a:ext cx="5736478" cy="1473736"/>
          </a:xfrm>
          <a:prstGeom prst="rect">
            <a:avLst/>
          </a:prstGeom>
        </p:spPr>
      </p:pic>
      <p:pic>
        <p:nvPicPr>
          <p:cNvPr id="5" name="Picture 4">
            <a:extLst>
              <a:ext uri="{FF2B5EF4-FFF2-40B4-BE49-F238E27FC236}">
                <a16:creationId xmlns:a16="http://schemas.microsoft.com/office/drawing/2014/main" id="{3DE7694C-C2BE-030F-5474-441FD0C05153}"/>
              </a:ext>
            </a:extLst>
          </p:cNvPr>
          <p:cNvPicPr>
            <a:picLocks noChangeAspect="1"/>
          </p:cNvPicPr>
          <p:nvPr/>
        </p:nvPicPr>
        <p:blipFill>
          <a:blip r:embed="rId3"/>
          <a:stretch>
            <a:fillRect/>
          </a:stretch>
        </p:blipFill>
        <p:spPr>
          <a:xfrm>
            <a:off x="3227761" y="2661326"/>
            <a:ext cx="6065249" cy="1189593"/>
          </a:xfrm>
          <a:prstGeom prst="rect">
            <a:avLst/>
          </a:prstGeom>
        </p:spPr>
      </p:pic>
      <p:pic>
        <p:nvPicPr>
          <p:cNvPr id="6" name="Picture 5">
            <a:extLst>
              <a:ext uri="{FF2B5EF4-FFF2-40B4-BE49-F238E27FC236}">
                <a16:creationId xmlns:a16="http://schemas.microsoft.com/office/drawing/2014/main" id="{F63605DB-8947-259E-14DD-D19FABF2C5EB}"/>
              </a:ext>
            </a:extLst>
          </p:cNvPr>
          <p:cNvPicPr>
            <a:picLocks noChangeAspect="1"/>
          </p:cNvPicPr>
          <p:nvPr/>
        </p:nvPicPr>
        <p:blipFill>
          <a:blip r:embed="rId4"/>
          <a:stretch>
            <a:fillRect/>
          </a:stretch>
        </p:blipFill>
        <p:spPr>
          <a:xfrm>
            <a:off x="3080299" y="4005459"/>
            <a:ext cx="6031402" cy="1182955"/>
          </a:xfrm>
          <a:prstGeom prst="rect">
            <a:avLst/>
          </a:prstGeom>
        </p:spPr>
      </p:pic>
      <p:pic>
        <p:nvPicPr>
          <p:cNvPr id="7" name="Picture 6">
            <a:extLst>
              <a:ext uri="{FF2B5EF4-FFF2-40B4-BE49-F238E27FC236}">
                <a16:creationId xmlns:a16="http://schemas.microsoft.com/office/drawing/2014/main" id="{D708D1C7-4453-54BB-BA44-4AAE1708C4DC}"/>
              </a:ext>
            </a:extLst>
          </p:cNvPr>
          <p:cNvPicPr>
            <a:picLocks noChangeAspect="1"/>
          </p:cNvPicPr>
          <p:nvPr/>
        </p:nvPicPr>
        <p:blipFill>
          <a:blip r:embed="rId5"/>
          <a:stretch>
            <a:fillRect/>
          </a:stretch>
        </p:blipFill>
        <p:spPr>
          <a:xfrm>
            <a:off x="3700683" y="5405712"/>
            <a:ext cx="4775200" cy="1371600"/>
          </a:xfrm>
          <a:prstGeom prst="rect">
            <a:avLst/>
          </a:prstGeom>
        </p:spPr>
      </p:pic>
      <p:sp>
        <p:nvSpPr>
          <p:cNvPr id="8" name="TextBox 7">
            <a:extLst>
              <a:ext uri="{FF2B5EF4-FFF2-40B4-BE49-F238E27FC236}">
                <a16:creationId xmlns:a16="http://schemas.microsoft.com/office/drawing/2014/main" id="{8029E485-4F15-8E4A-B271-1924E71D4040}"/>
              </a:ext>
            </a:extLst>
          </p:cNvPr>
          <p:cNvSpPr txBox="1"/>
          <p:nvPr/>
        </p:nvSpPr>
        <p:spPr>
          <a:xfrm>
            <a:off x="1879037" y="5722180"/>
            <a:ext cx="1178143" cy="369332"/>
          </a:xfrm>
          <a:prstGeom prst="rect">
            <a:avLst/>
          </a:prstGeom>
          <a:noFill/>
        </p:spPr>
        <p:txBody>
          <a:bodyPr wrap="none" rtlCol="0">
            <a:spAutoFit/>
          </a:bodyPr>
          <a:lstStyle/>
          <a:p>
            <a:r>
              <a:rPr lang="en-TR" dirty="0"/>
              <a:t>Average -&gt;</a:t>
            </a:r>
          </a:p>
        </p:txBody>
      </p:sp>
    </p:spTree>
    <p:extLst>
      <p:ext uri="{BB962C8B-B14F-4D97-AF65-F5344CB8AC3E}">
        <p14:creationId xmlns:p14="http://schemas.microsoft.com/office/powerpoint/2010/main" val="2365232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772EBF-9EFF-6FAB-3557-052AAEBA273B}"/>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3" name="TextBox 2">
            <a:extLst>
              <a:ext uri="{FF2B5EF4-FFF2-40B4-BE49-F238E27FC236}">
                <a16:creationId xmlns:a16="http://schemas.microsoft.com/office/drawing/2014/main" id="{FD0428F7-5959-EE26-8E66-662B2ABE0141}"/>
              </a:ext>
            </a:extLst>
          </p:cNvPr>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en-US" sz="2400" b="1" i="0" dirty="0">
                <a:solidFill>
                  <a:srgbClr val="7030A0"/>
                </a:solidFill>
                <a:effectLst/>
              </a:rPr>
              <a:t>Extracting Word Embedding Vectors</a:t>
            </a:r>
          </a:p>
        </p:txBody>
      </p:sp>
      <p:pic>
        <p:nvPicPr>
          <p:cNvPr id="11" name="Picture 10">
            <a:extLst>
              <a:ext uri="{FF2B5EF4-FFF2-40B4-BE49-F238E27FC236}">
                <a16:creationId xmlns:a16="http://schemas.microsoft.com/office/drawing/2014/main" id="{11F52DAD-43F2-0EAF-CDAE-21166BA8E643}"/>
              </a:ext>
            </a:extLst>
          </p:cNvPr>
          <p:cNvPicPr>
            <a:picLocks noChangeAspect="1"/>
          </p:cNvPicPr>
          <p:nvPr/>
        </p:nvPicPr>
        <p:blipFill>
          <a:blip r:embed="rId2"/>
          <a:stretch>
            <a:fillRect/>
          </a:stretch>
        </p:blipFill>
        <p:spPr>
          <a:xfrm>
            <a:off x="2154382" y="992373"/>
            <a:ext cx="7883236" cy="5221028"/>
          </a:xfrm>
          <a:prstGeom prst="rect">
            <a:avLst/>
          </a:prstGeom>
        </p:spPr>
      </p:pic>
    </p:spTree>
    <p:extLst>
      <p:ext uri="{BB962C8B-B14F-4D97-AF65-F5344CB8AC3E}">
        <p14:creationId xmlns:p14="http://schemas.microsoft.com/office/powerpoint/2010/main" val="3324334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3" name="Picture 2">
            <a:extLst>
              <a:ext uri="{FF2B5EF4-FFF2-40B4-BE49-F238E27FC236}">
                <a16:creationId xmlns:a16="http://schemas.microsoft.com/office/drawing/2014/main" id="{E72F4C20-7EFC-A158-CE10-DE79E03437C2}"/>
              </a:ext>
            </a:extLst>
          </p:cNvPr>
          <p:cNvPicPr>
            <a:picLocks noChangeAspect="1"/>
          </p:cNvPicPr>
          <p:nvPr/>
        </p:nvPicPr>
        <p:blipFill rotWithShape="1">
          <a:blip r:embed="rId3"/>
          <a:srcRect b="56759"/>
          <a:stretch/>
        </p:blipFill>
        <p:spPr>
          <a:xfrm>
            <a:off x="720165" y="442679"/>
            <a:ext cx="4089400" cy="1735328"/>
          </a:xfrm>
          <a:prstGeom prst="rect">
            <a:avLst/>
          </a:prstGeom>
        </p:spPr>
      </p:pic>
      <p:pic>
        <p:nvPicPr>
          <p:cNvPr id="4" name="Picture 3">
            <a:extLst>
              <a:ext uri="{FF2B5EF4-FFF2-40B4-BE49-F238E27FC236}">
                <a16:creationId xmlns:a16="http://schemas.microsoft.com/office/drawing/2014/main" id="{8ABCC910-541B-DBE0-253C-F7A9C471E505}"/>
              </a:ext>
            </a:extLst>
          </p:cNvPr>
          <p:cNvPicPr>
            <a:picLocks noChangeAspect="1"/>
          </p:cNvPicPr>
          <p:nvPr/>
        </p:nvPicPr>
        <p:blipFill>
          <a:blip r:embed="rId4"/>
          <a:stretch>
            <a:fillRect/>
          </a:stretch>
        </p:blipFill>
        <p:spPr>
          <a:xfrm>
            <a:off x="133317" y="2719095"/>
            <a:ext cx="3530600" cy="3619500"/>
          </a:xfrm>
          <a:prstGeom prst="rect">
            <a:avLst/>
          </a:prstGeom>
        </p:spPr>
      </p:pic>
      <p:pic>
        <p:nvPicPr>
          <p:cNvPr id="7" name="Picture 6">
            <a:extLst>
              <a:ext uri="{FF2B5EF4-FFF2-40B4-BE49-F238E27FC236}">
                <a16:creationId xmlns:a16="http://schemas.microsoft.com/office/drawing/2014/main" id="{E1B0AF26-A863-00C1-795C-7FB5E606DBEE}"/>
              </a:ext>
            </a:extLst>
          </p:cNvPr>
          <p:cNvPicPr>
            <a:picLocks noChangeAspect="1"/>
          </p:cNvPicPr>
          <p:nvPr/>
        </p:nvPicPr>
        <p:blipFill>
          <a:blip r:embed="rId5"/>
          <a:stretch>
            <a:fillRect/>
          </a:stretch>
        </p:blipFill>
        <p:spPr>
          <a:xfrm>
            <a:off x="4286283" y="2328794"/>
            <a:ext cx="7772400" cy="4141953"/>
          </a:xfrm>
          <a:prstGeom prst="rect">
            <a:avLst/>
          </a:prstGeom>
        </p:spPr>
      </p:pic>
      <p:pic>
        <p:nvPicPr>
          <p:cNvPr id="8" name="Picture 7">
            <a:extLst>
              <a:ext uri="{FF2B5EF4-FFF2-40B4-BE49-F238E27FC236}">
                <a16:creationId xmlns:a16="http://schemas.microsoft.com/office/drawing/2014/main" id="{43AB017B-691B-FCEE-AF64-0EC00B9D0522}"/>
              </a:ext>
            </a:extLst>
          </p:cNvPr>
          <p:cNvPicPr>
            <a:picLocks noChangeAspect="1"/>
          </p:cNvPicPr>
          <p:nvPr/>
        </p:nvPicPr>
        <p:blipFill>
          <a:blip r:embed="rId6"/>
          <a:stretch>
            <a:fillRect/>
          </a:stretch>
        </p:blipFill>
        <p:spPr>
          <a:xfrm>
            <a:off x="6235733" y="779505"/>
            <a:ext cx="4279900" cy="1422400"/>
          </a:xfrm>
          <a:prstGeom prst="rect">
            <a:avLst/>
          </a:prstGeom>
        </p:spPr>
      </p:pic>
      <p:cxnSp>
        <p:nvCxnSpPr>
          <p:cNvPr id="11" name="Straight Connector 10">
            <a:extLst>
              <a:ext uri="{FF2B5EF4-FFF2-40B4-BE49-F238E27FC236}">
                <a16:creationId xmlns:a16="http://schemas.microsoft.com/office/drawing/2014/main" id="{9C9AA58A-ABB3-575B-236A-CF48B3408E73}"/>
              </a:ext>
            </a:extLst>
          </p:cNvPr>
          <p:cNvCxnSpPr>
            <a:cxnSpLocks/>
          </p:cNvCxnSpPr>
          <p:nvPr/>
        </p:nvCxnSpPr>
        <p:spPr>
          <a:xfrm>
            <a:off x="1584960" y="2358369"/>
            <a:ext cx="8510016" cy="0"/>
          </a:xfrm>
          <a:prstGeom prst="line">
            <a:avLst/>
          </a:prstGeom>
        </p:spPr>
        <p:style>
          <a:lnRef idx="3">
            <a:schemeClr val="accent2"/>
          </a:lnRef>
          <a:fillRef idx="0">
            <a:schemeClr val="accent2"/>
          </a:fillRef>
          <a:effectRef idx="2">
            <a:schemeClr val="accent2"/>
          </a:effectRef>
          <a:fontRef idx="minor">
            <a:schemeClr val="tx1"/>
          </a:fontRef>
        </p:style>
      </p:cxnSp>
      <p:sp>
        <p:nvSpPr>
          <p:cNvPr id="14" name="Oval 13">
            <a:extLst>
              <a:ext uri="{FF2B5EF4-FFF2-40B4-BE49-F238E27FC236}">
                <a16:creationId xmlns:a16="http://schemas.microsoft.com/office/drawing/2014/main" id="{D7B447BF-2F9D-9359-84BA-CFC26C2088A8}"/>
              </a:ext>
            </a:extLst>
          </p:cNvPr>
          <p:cNvSpPr/>
          <p:nvPr/>
        </p:nvSpPr>
        <p:spPr>
          <a:xfrm>
            <a:off x="27473" y="354526"/>
            <a:ext cx="488475" cy="5641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R" dirty="0"/>
              <a:t>1</a:t>
            </a:r>
          </a:p>
        </p:txBody>
      </p:sp>
      <p:pic>
        <p:nvPicPr>
          <p:cNvPr id="15" name="Picture 14">
            <a:extLst>
              <a:ext uri="{FF2B5EF4-FFF2-40B4-BE49-F238E27FC236}">
                <a16:creationId xmlns:a16="http://schemas.microsoft.com/office/drawing/2014/main" id="{D694D359-758F-A745-47A0-6FEE2F653FA8}"/>
              </a:ext>
            </a:extLst>
          </p:cNvPr>
          <p:cNvPicPr>
            <a:picLocks noChangeAspect="1"/>
          </p:cNvPicPr>
          <p:nvPr/>
        </p:nvPicPr>
        <p:blipFill>
          <a:blip r:embed="rId6"/>
          <a:stretch>
            <a:fillRect/>
          </a:stretch>
        </p:blipFill>
        <p:spPr>
          <a:xfrm>
            <a:off x="3956050" y="2717800"/>
            <a:ext cx="4279900" cy="1422400"/>
          </a:xfrm>
          <a:prstGeom prst="rect">
            <a:avLst/>
          </a:prstGeom>
        </p:spPr>
      </p:pic>
      <p:sp>
        <p:nvSpPr>
          <p:cNvPr id="16" name="Oval 15">
            <a:extLst>
              <a:ext uri="{FF2B5EF4-FFF2-40B4-BE49-F238E27FC236}">
                <a16:creationId xmlns:a16="http://schemas.microsoft.com/office/drawing/2014/main" id="{FC139C72-26A1-9866-85A5-98659E3F3306}"/>
              </a:ext>
            </a:extLst>
          </p:cNvPr>
          <p:cNvSpPr/>
          <p:nvPr/>
        </p:nvSpPr>
        <p:spPr>
          <a:xfrm>
            <a:off x="27474" y="2328794"/>
            <a:ext cx="488475" cy="5641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R" dirty="0"/>
              <a:t>2</a:t>
            </a:r>
          </a:p>
        </p:txBody>
      </p:sp>
      <p:sp>
        <p:nvSpPr>
          <p:cNvPr id="17" name="Right Arrow 16">
            <a:extLst>
              <a:ext uri="{FF2B5EF4-FFF2-40B4-BE49-F238E27FC236}">
                <a16:creationId xmlns:a16="http://schemas.microsoft.com/office/drawing/2014/main" id="{7548D974-BB91-5D15-E713-2772ED3295B9}"/>
              </a:ext>
            </a:extLst>
          </p:cNvPr>
          <p:cNvSpPr/>
          <p:nvPr/>
        </p:nvSpPr>
        <p:spPr>
          <a:xfrm>
            <a:off x="5156889" y="1404282"/>
            <a:ext cx="731520" cy="24384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TR"/>
          </a:p>
        </p:txBody>
      </p:sp>
      <p:sp>
        <p:nvSpPr>
          <p:cNvPr id="18" name="Right Arrow 17">
            <a:extLst>
              <a:ext uri="{FF2B5EF4-FFF2-40B4-BE49-F238E27FC236}">
                <a16:creationId xmlns:a16="http://schemas.microsoft.com/office/drawing/2014/main" id="{4915315F-5520-1FE5-EBF1-688049959D2F}"/>
              </a:ext>
            </a:extLst>
          </p:cNvPr>
          <p:cNvSpPr/>
          <p:nvPr/>
        </p:nvSpPr>
        <p:spPr>
          <a:xfrm>
            <a:off x="3554763" y="4810882"/>
            <a:ext cx="731520" cy="24384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TR"/>
          </a:p>
        </p:txBody>
      </p:sp>
      <p:sp>
        <p:nvSpPr>
          <p:cNvPr id="19" name="TextBox 18">
            <a:extLst>
              <a:ext uri="{FF2B5EF4-FFF2-40B4-BE49-F238E27FC236}">
                <a16:creationId xmlns:a16="http://schemas.microsoft.com/office/drawing/2014/main" id="{94EDE5DF-B05E-11ED-F256-9BABFEACB5E4}"/>
              </a:ext>
            </a:extLst>
          </p:cNvPr>
          <p:cNvSpPr txBox="1"/>
          <p:nvPr/>
        </p:nvSpPr>
        <p:spPr>
          <a:xfrm>
            <a:off x="9375648" y="6283349"/>
            <a:ext cx="2291781" cy="430887"/>
          </a:xfrm>
          <a:prstGeom prst="rect">
            <a:avLst/>
          </a:prstGeom>
          <a:noFill/>
        </p:spPr>
        <p:txBody>
          <a:bodyPr wrap="none" rtlCol="0">
            <a:spAutoFit/>
          </a:bodyPr>
          <a:lstStyle/>
          <a:p>
            <a:r>
              <a:rPr lang="en-TR" sz="2200" dirty="0"/>
              <a:t>Word2vec Hazır </a:t>
            </a:r>
            <a:r>
              <a:rPr lang="en-TR" sz="2200" dirty="0">
                <a:sym typeface="Wingdings" pitchFamily="2" charset="2"/>
              </a:rPr>
              <a:t></a:t>
            </a:r>
            <a:endParaRPr lang="en-TR" sz="2200" dirty="0"/>
          </a:p>
        </p:txBody>
      </p:sp>
    </p:spTree>
    <p:extLst>
      <p:ext uri="{BB962C8B-B14F-4D97-AF65-F5344CB8AC3E}">
        <p14:creationId xmlns:p14="http://schemas.microsoft.com/office/powerpoint/2010/main" val="337539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772EBF-9EFF-6FAB-3557-052AAEBA273B}"/>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3" name="TextBox 2">
            <a:extLst>
              <a:ext uri="{FF2B5EF4-FFF2-40B4-BE49-F238E27FC236}">
                <a16:creationId xmlns:a16="http://schemas.microsoft.com/office/drawing/2014/main" id="{FD0428F7-5959-EE26-8E66-662B2ABE0141}"/>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en-US" sz="2400" b="1" i="0" dirty="0">
                <a:solidFill>
                  <a:srgbClr val="7030A0"/>
                </a:solidFill>
                <a:effectLst/>
              </a:rPr>
              <a:t>Evaluation</a:t>
            </a:r>
          </a:p>
        </p:txBody>
      </p:sp>
      <p:sp>
        <p:nvSpPr>
          <p:cNvPr id="9" name="TextBox 8">
            <a:extLst>
              <a:ext uri="{FF2B5EF4-FFF2-40B4-BE49-F238E27FC236}">
                <a16:creationId xmlns:a16="http://schemas.microsoft.com/office/drawing/2014/main" id="{8078E802-006C-394D-D262-F566C475661D}"/>
              </a:ext>
            </a:extLst>
          </p:cNvPr>
          <p:cNvSpPr txBox="1"/>
          <p:nvPr/>
        </p:nvSpPr>
        <p:spPr>
          <a:xfrm>
            <a:off x="939507" y="1370379"/>
            <a:ext cx="1042914" cy="3693319"/>
          </a:xfrm>
          <a:prstGeom prst="rect">
            <a:avLst/>
          </a:prstGeom>
          <a:noFill/>
        </p:spPr>
        <p:txBody>
          <a:bodyPr wrap="none" rtlCol="0">
            <a:spAutoFit/>
          </a:bodyPr>
          <a:lstStyle/>
          <a:p>
            <a:r>
              <a:rPr lang="en-TR" b="1" dirty="0"/>
              <a:t>Instrinsic</a:t>
            </a:r>
          </a:p>
          <a:p>
            <a:endParaRPr lang="en-TR" b="1" dirty="0"/>
          </a:p>
          <a:p>
            <a:endParaRPr lang="en-TR" b="1" dirty="0"/>
          </a:p>
          <a:p>
            <a:endParaRPr lang="en-TR" b="1" dirty="0"/>
          </a:p>
          <a:p>
            <a:endParaRPr lang="en-TR" b="1" dirty="0"/>
          </a:p>
          <a:p>
            <a:endParaRPr lang="en-TR" b="1" dirty="0"/>
          </a:p>
          <a:p>
            <a:endParaRPr lang="en-TR" b="1" dirty="0"/>
          </a:p>
          <a:p>
            <a:endParaRPr lang="en-TR" b="1" dirty="0"/>
          </a:p>
          <a:p>
            <a:endParaRPr lang="en-TR" b="1" dirty="0"/>
          </a:p>
          <a:p>
            <a:endParaRPr lang="en-TR" b="1" dirty="0"/>
          </a:p>
          <a:p>
            <a:endParaRPr lang="en-TR" b="1" dirty="0"/>
          </a:p>
          <a:p>
            <a:endParaRPr lang="en-TR" b="1" dirty="0"/>
          </a:p>
          <a:p>
            <a:r>
              <a:rPr lang="en-TR" b="1" dirty="0"/>
              <a:t>Extrinsic</a:t>
            </a:r>
          </a:p>
        </p:txBody>
      </p:sp>
      <p:pic>
        <p:nvPicPr>
          <p:cNvPr id="10" name="Picture 9">
            <a:extLst>
              <a:ext uri="{FF2B5EF4-FFF2-40B4-BE49-F238E27FC236}">
                <a16:creationId xmlns:a16="http://schemas.microsoft.com/office/drawing/2014/main" id="{F434E7F7-8DE2-3F3E-72A6-0FB217EB8CD7}"/>
              </a:ext>
            </a:extLst>
          </p:cNvPr>
          <p:cNvPicPr>
            <a:picLocks noChangeAspect="1"/>
          </p:cNvPicPr>
          <p:nvPr/>
        </p:nvPicPr>
        <p:blipFill>
          <a:blip r:embed="rId3"/>
          <a:stretch>
            <a:fillRect/>
          </a:stretch>
        </p:blipFill>
        <p:spPr>
          <a:xfrm>
            <a:off x="2074324" y="1132961"/>
            <a:ext cx="3956026" cy="2058621"/>
          </a:xfrm>
          <a:prstGeom prst="rect">
            <a:avLst/>
          </a:prstGeom>
        </p:spPr>
      </p:pic>
      <p:pic>
        <p:nvPicPr>
          <p:cNvPr id="11" name="Picture 2" descr="image">
            <a:extLst>
              <a:ext uri="{FF2B5EF4-FFF2-40B4-BE49-F238E27FC236}">
                <a16:creationId xmlns:a16="http://schemas.microsoft.com/office/drawing/2014/main" id="{AD159840-C21C-4071-12CE-766677D8ED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20" r="12390"/>
          <a:stretch/>
        </p:blipFill>
        <p:spPr bwMode="auto">
          <a:xfrm>
            <a:off x="6133324" y="782712"/>
            <a:ext cx="5874327" cy="275912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191C2E3-AD31-5E5B-C68C-A6245826224F}"/>
              </a:ext>
            </a:extLst>
          </p:cNvPr>
          <p:cNvSpPr txBox="1"/>
          <p:nvPr/>
        </p:nvSpPr>
        <p:spPr>
          <a:xfrm>
            <a:off x="2701636" y="4668982"/>
            <a:ext cx="4953728" cy="369332"/>
          </a:xfrm>
          <a:prstGeom prst="rect">
            <a:avLst/>
          </a:prstGeom>
          <a:noFill/>
        </p:spPr>
        <p:txBody>
          <a:bodyPr wrap="none" rtlCol="0">
            <a:spAutoFit/>
          </a:bodyPr>
          <a:lstStyle/>
          <a:p>
            <a:r>
              <a:rPr lang="en-TR" dirty="0"/>
              <a:t>Text Classification, Named Entity Recognation etc. </a:t>
            </a:r>
          </a:p>
        </p:txBody>
      </p:sp>
    </p:spTree>
    <p:extLst>
      <p:ext uri="{BB962C8B-B14F-4D97-AF65-F5344CB8AC3E}">
        <p14:creationId xmlns:p14="http://schemas.microsoft.com/office/powerpoint/2010/main" val="2180423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3" name="Picture 2">
            <a:extLst>
              <a:ext uri="{FF2B5EF4-FFF2-40B4-BE49-F238E27FC236}">
                <a16:creationId xmlns:a16="http://schemas.microsoft.com/office/drawing/2014/main" id="{6F08CCF9-D24A-E2A1-4D6B-E3BE628B9047}"/>
              </a:ext>
            </a:extLst>
          </p:cNvPr>
          <p:cNvPicPr>
            <a:picLocks noChangeAspect="1"/>
          </p:cNvPicPr>
          <p:nvPr/>
        </p:nvPicPr>
        <p:blipFill>
          <a:blip r:embed="rId3"/>
          <a:stretch>
            <a:fillRect/>
          </a:stretch>
        </p:blipFill>
        <p:spPr>
          <a:xfrm>
            <a:off x="2703068" y="678684"/>
            <a:ext cx="6273800" cy="3771900"/>
          </a:xfrm>
          <a:prstGeom prst="rect">
            <a:avLst/>
          </a:prstGeom>
        </p:spPr>
      </p:pic>
      <p:pic>
        <p:nvPicPr>
          <p:cNvPr id="4" name="Picture 3">
            <a:extLst>
              <a:ext uri="{FF2B5EF4-FFF2-40B4-BE49-F238E27FC236}">
                <a16:creationId xmlns:a16="http://schemas.microsoft.com/office/drawing/2014/main" id="{92DFB43E-7388-04F1-AAAA-C13B8DF92298}"/>
              </a:ext>
            </a:extLst>
          </p:cNvPr>
          <p:cNvPicPr>
            <a:picLocks noChangeAspect="1"/>
          </p:cNvPicPr>
          <p:nvPr/>
        </p:nvPicPr>
        <p:blipFill>
          <a:blip r:embed="rId4"/>
          <a:stretch>
            <a:fillRect/>
          </a:stretch>
        </p:blipFill>
        <p:spPr>
          <a:xfrm>
            <a:off x="649224" y="4571957"/>
            <a:ext cx="10664952" cy="1830066"/>
          </a:xfrm>
          <a:prstGeom prst="rect">
            <a:avLst/>
          </a:prstGeom>
        </p:spPr>
      </p:pic>
    </p:spTree>
    <p:extLst>
      <p:ext uri="{BB962C8B-B14F-4D97-AF65-F5344CB8AC3E}">
        <p14:creationId xmlns:p14="http://schemas.microsoft.com/office/powerpoint/2010/main" val="1911836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9" name="Picture 8">
            <a:extLst>
              <a:ext uri="{FF2B5EF4-FFF2-40B4-BE49-F238E27FC236}">
                <a16:creationId xmlns:a16="http://schemas.microsoft.com/office/drawing/2014/main" id="{F2A5C9F9-059C-C0E7-7725-CAC576712CE8}"/>
              </a:ext>
            </a:extLst>
          </p:cNvPr>
          <p:cNvPicPr>
            <a:picLocks noChangeAspect="1"/>
          </p:cNvPicPr>
          <p:nvPr/>
        </p:nvPicPr>
        <p:blipFill>
          <a:blip r:embed="rId3"/>
          <a:stretch>
            <a:fillRect/>
          </a:stretch>
        </p:blipFill>
        <p:spPr>
          <a:xfrm>
            <a:off x="539496" y="1160557"/>
            <a:ext cx="9957816" cy="4526280"/>
          </a:xfrm>
          <a:prstGeom prst="rect">
            <a:avLst/>
          </a:prstGeom>
        </p:spPr>
      </p:pic>
    </p:spTree>
    <p:extLst>
      <p:ext uri="{BB962C8B-B14F-4D97-AF65-F5344CB8AC3E}">
        <p14:creationId xmlns:p14="http://schemas.microsoft.com/office/powerpoint/2010/main" val="140321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3" name="Picture 2">
            <a:extLst>
              <a:ext uri="{FF2B5EF4-FFF2-40B4-BE49-F238E27FC236}">
                <a16:creationId xmlns:a16="http://schemas.microsoft.com/office/drawing/2014/main" id="{54D03B86-6D74-68C6-5C90-F6796589A088}"/>
              </a:ext>
            </a:extLst>
          </p:cNvPr>
          <p:cNvPicPr>
            <a:picLocks noChangeAspect="1"/>
          </p:cNvPicPr>
          <p:nvPr/>
        </p:nvPicPr>
        <p:blipFill>
          <a:blip r:embed="rId3"/>
          <a:stretch>
            <a:fillRect/>
          </a:stretch>
        </p:blipFill>
        <p:spPr>
          <a:xfrm>
            <a:off x="1505881" y="1339489"/>
            <a:ext cx="8788761" cy="4573461"/>
          </a:xfrm>
          <a:prstGeom prst="rect">
            <a:avLst/>
          </a:prstGeom>
        </p:spPr>
      </p:pic>
    </p:spTree>
    <p:extLst>
      <p:ext uri="{BB962C8B-B14F-4D97-AF65-F5344CB8AC3E}">
        <p14:creationId xmlns:p14="http://schemas.microsoft.com/office/powerpoint/2010/main" val="563863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3" name="Picture 2">
            <a:extLst>
              <a:ext uri="{FF2B5EF4-FFF2-40B4-BE49-F238E27FC236}">
                <a16:creationId xmlns:a16="http://schemas.microsoft.com/office/drawing/2014/main" id="{1275363E-B11C-D57D-DABE-1CD115BE620F}"/>
              </a:ext>
            </a:extLst>
          </p:cNvPr>
          <p:cNvPicPr>
            <a:picLocks noChangeAspect="1"/>
          </p:cNvPicPr>
          <p:nvPr/>
        </p:nvPicPr>
        <p:blipFill>
          <a:blip r:embed="rId3"/>
          <a:stretch>
            <a:fillRect/>
          </a:stretch>
        </p:blipFill>
        <p:spPr>
          <a:xfrm>
            <a:off x="1746503" y="2935401"/>
            <a:ext cx="7772400" cy="1900461"/>
          </a:xfrm>
          <a:prstGeom prst="rect">
            <a:avLst/>
          </a:prstGeom>
        </p:spPr>
      </p:pic>
      <p:pic>
        <p:nvPicPr>
          <p:cNvPr id="4" name="Picture 3">
            <a:extLst>
              <a:ext uri="{FF2B5EF4-FFF2-40B4-BE49-F238E27FC236}">
                <a16:creationId xmlns:a16="http://schemas.microsoft.com/office/drawing/2014/main" id="{4E94DC83-02B3-D5C5-66CB-59A94B30830A}"/>
              </a:ext>
            </a:extLst>
          </p:cNvPr>
          <p:cNvPicPr>
            <a:picLocks noChangeAspect="1"/>
          </p:cNvPicPr>
          <p:nvPr/>
        </p:nvPicPr>
        <p:blipFill>
          <a:blip r:embed="rId4"/>
          <a:stretch>
            <a:fillRect/>
          </a:stretch>
        </p:blipFill>
        <p:spPr>
          <a:xfrm>
            <a:off x="3772710" y="1084361"/>
            <a:ext cx="4646579" cy="495247"/>
          </a:xfrm>
          <a:prstGeom prst="rect">
            <a:avLst/>
          </a:prstGeom>
        </p:spPr>
      </p:pic>
      <p:pic>
        <p:nvPicPr>
          <p:cNvPr id="7" name="Picture 6">
            <a:extLst>
              <a:ext uri="{FF2B5EF4-FFF2-40B4-BE49-F238E27FC236}">
                <a16:creationId xmlns:a16="http://schemas.microsoft.com/office/drawing/2014/main" id="{E0C243FF-B3D3-3F06-FBB2-301728120D6C}"/>
              </a:ext>
            </a:extLst>
          </p:cNvPr>
          <p:cNvPicPr>
            <a:picLocks noChangeAspect="1"/>
          </p:cNvPicPr>
          <p:nvPr/>
        </p:nvPicPr>
        <p:blipFill>
          <a:blip r:embed="rId5"/>
          <a:stretch>
            <a:fillRect/>
          </a:stretch>
        </p:blipFill>
        <p:spPr>
          <a:xfrm>
            <a:off x="8210803" y="2495752"/>
            <a:ext cx="1308100" cy="3111500"/>
          </a:xfrm>
          <a:prstGeom prst="rect">
            <a:avLst/>
          </a:prstGeom>
        </p:spPr>
      </p:pic>
    </p:spTree>
    <p:extLst>
      <p:ext uri="{BB962C8B-B14F-4D97-AF65-F5344CB8AC3E}">
        <p14:creationId xmlns:p14="http://schemas.microsoft.com/office/powerpoint/2010/main" val="381638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3" name="Picture 2">
            <a:extLst>
              <a:ext uri="{FF2B5EF4-FFF2-40B4-BE49-F238E27FC236}">
                <a16:creationId xmlns:a16="http://schemas.microsoft.com/office/drawing/2014/main" id="{A3049FE9-F51A-7F1B-CE30-DB110CA2AAE7}"/>
              </a:ext>
            </a:extLst>
          </p:cNvPr>
          <p:cNvPicPr>
            <a:picLocks noChangeAspect="1"/>
          </p:cNvPicPr>
          <p:nvPr/>
        </p:nvPicPr>
        <p:blipFill>
          <a:blip r:embed="rId3"/>
          <a:stretch>
            <a:fillRect/>
          </a:stretch>
        </p:blipFill>
        <p:spPr>
          <a:xfrm>
            <a:off x="200620" y="867748"/>
            <a:ext cx="3319059" cy="3460992"/>
          </a:xfrm>
          <a:prstGeom prst="rect">
            <a:avLst/>
          </a:prstGeom>
        </p:spPr>
      </p:pic>
      <p:pic>
        <p:nvPicPr>
          <p:cNvPr id="4" name="Picture 3">
            <a:extLst>
              <a:ext uri="{FF2B5EF4-FFF2-40B4-BE49-F238E27FC236}">
                <a16:creationId xmlns:a16="http://schemas.microsoft.com/office/drawing/2014/main" id="{CD87696B-9BDE-C0C8-E727-352502351349}"/>
              </a:ext>
            </a:extLst>
          </p:cNvPr>
          <p:cNvPicPr>
            <a:picLocks noChangeAspect="1"/>
          </p:cNvPicPr>
          <p:nvPr/>
        </p:nvPicPr>
        <p:blipFill>
          <a:blip r:embed="rId4"/>
          <a:stretch>
            <a:fillRect/>
          </a:stretch>
        </p:blipFill>
        <p:spPr>
          <a:xfrm>
            <a:off x="4052337" y="929349"/>
            <a:ext cx="7734300" cy="3365500"/>
          </a:xfrm>
          <a:prstGeom prst="rect">
            <a:avLst/>
          </a:prstGeom>
        </p:spPr>
      </p:pic>
      <p:pic>
        <p:nvPicPr>
          <p:cNvPr id="6" name="Picture 5">
            <a:extLst>
              <a:ext uri="{FF2B5EF4-FFF2-40B4-BE49-F238E27FC236}">
                <a16:creationId xmlns:a16="http://schemas.microsoft.com/office/drawing/2014/main" id="{B1FDDE9C-078F-5531-2AC2-ECF766566335}"/>
              </a:ext>
            </a:extLst>
          </p:cNvPr>
          <p:cNvPicPr>
            <a:picLocks noChangeAspect="1"/>
          </p:cNvPicPr>
          <p:nvPr/>
        </p:nvPicPr>
        <p:blipFill>
          <a:blip r:embed="rId5"/>
          <a:stretch>
            <a:fillRect/>
          </a:stretch>
        </p:blipFill>
        <p:spPr>
          <a:xfrm>
            <a:off x="833374" y="4918681"/>
            <a:ext cx="3704590" cy="1386127"/>
          </a:xfrm>
          <a:prstGeom prst="rect">
            <a:avLst/>
          </a:prstGeom>
        </p:spPr>
      </p:pic>
      <p:pic>
        <p:nvPicPr>
          <p:cNvPr id="7" name="Picture 6">
            <a:extLst>
              <a:ext uri="{FF2B5EF4-FFF2-40B4-BE49-F238E27FC236}">
                <a16:creationId xmlns:a16="http://schemas.microsoft.com/office/drawing/2014/main" id="{25B833DD-4B45-0544-68CA-525592E0DEC7}"/>
              </a:ext>
            </a:extLst>
          </p:cNvPr>
          <p:cNvPicPr>
            <a:picLocks noChangeAspect="1"/>
          </p:cNvPicPr>
          <p:nvPr/>
        </p:nvPicPr>
        <p:blipFill>
          <a:blip r:embed="rId6"/>
          <a:stretch>
            <a:fillRect/>
          </a:stretch>
        </p:blipFill>
        <p:spPr>
          <a:xfrm>
            <a:off x="3493537" y="4756877"/>
            <a:ext cx="1117600" cy="419100"/>
          </a:xfrm>
          <a:prstGeom prst="rect">
            <a:avLst/>
          </a:prstGeom>
        </p:spPr>
      </p:pic>
      <p:pic>
        <p:nvPicPr>
          <p:cNvPr id="8" name="Picture 7">
            <a:extLst>
              <a:ext uri="{FF2B5EF4-FFF2-40B4-BE49-F238E27FC236}">
                <a16:creationId xmlns:a16="http://schemas.microsoft.com/office/drawing/2014/main" id="{67E5FED8-6A26-F849-4E1C-EE6F0FEDB0AB}"/>
              </a:ext>
            </a:extLst>
          </p:cNvPr>
          <p:cNvPicPr>
            <a:picLocks noChangeAspect="1"/>
          </p:cNvPicPr>
          <p:nvPr/>
        </p:nvPicPr>
        <p:blipFill>
          <a:blip r:embed="rId7"/>
          <a:stretch>
            <a:fillRect/>
          </a:stretch>
        </p:blipFill>
        <p:spPr>
          <a:xfrm>
            <a:off x="5412487" y="5492454"/>
            <a:ext cx="6462521" cy="514900"/>
          </a:xfrm>
          <a:prstGeom prst="rect">
            <a:avLst/>
          </a:prstGeom>
        </p:spPr>
      </p:pic>
      <p:pic>
        <p:nvPicPr>
          <p:cNvPr id="9" name="Picture 8">
            <a:extLst>
              <a:ext uri="{FF2B5EF4-FFF2-40B4-BE49-F238E27FC236}">
                <a16:creationId xmlns:a16="http://schemas.microsoft.com/office/drawing/2014/main" id="{606F43AE-2A13-A152-4E96-C4FA768BF21D}"/>
              </a:ext>
            </a:extLst>
          </p:cNvPr>
          <p:cNvPicPr>
            <a:picLocks noChangeAspect="1"/>
          </p:cNvPicPr>
          <p:nvPr/>
        </p:nvPicPr>
        <p:blipFill>
          <a:blip r:embed="rId8"/>
          <a:stretch>
            <a:fillRect/>
          </a:stretch>
        </p:blipFill>
        <p:spPr>
          <a:xfrm>
            <a:off x="9009888" y="4413086"/>
            <a:ext cx="834389" cy="1336818"/>
          </a:xfrm>
          <a:prstGeom prst="rect">
            <a:avLst/>
          </a:prstGeom>
        </p:spPr>
      </p:pic>
    </p:spTree>
    <p:extLst>
      <p:ext uri="{BB962C8B-B14F-4D97-AF65-F5344CB8AC3E}">
        <p14:creationId xmlns:p14="http://schemas.microsoft.com/office/powerpoint/2010/main" val="302757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3" name="Picture 2">
            <a:extLst>
              <a:ext uri="{FF2B5EF4-FFF2-40B4-BE49-F238E27FC236}">
                <a16:creationId xmlns:a16="http://schemas.microsoft.com/office/drawing/2014/main" id="{2627A054-C605-89E2-B654-2484FAAADF6C}"/>
              </a:ext>
            </a:extLst>
          </p:cNvPr>
          <p:cNvPicPr>
            <a:picLocks noChangeAspect="1"/>
          </p:cNvPicPr>
          <p:nvPr/>
        </p:nvPicPr>
        <p:blipFill>
          <a:blip r:embed="rId3"/>
          <a:stretch>
            <a:fillRect/>
          </a:stretch>
        </p:blipFill>
        <p:spPr>
          <a:xfrm>
            <a:off x="1299642" y="1000091"/>
            <a:ext cx="9577281" cy="4857817"/>
          </a:xfrm>
          <a:prstGeom prst="rect">
            <a:avLst/>
          </a:prstGeom>
        </p:spPr>
      </p:pic>
      <p:sp>
        <p:nvSpPr>
          <p:cNvPr id="6" name="TextBox 5">
            <a:extLst>
              <a:ext uri="{FF2B5EF4-FFF2-40B4-BE49-F238E27FC236}">
                <a16:creationId xmlns:a16="http://schemas.microsoft.com/office/drawing/2014/main" id="{81E73736-A72E-C429-6643-0AC7B94A8289}"/>
              </a:ext>
            </a:extLst>
          </p:cNvPr>
          <p:cNvSpPr txBox="1"/>
          <p:nvPr/>
        </p:nvSpPr>
        <p:spPr>
          <a:xfrm>
            <a:off x="8134275" y="6281022"/>
            <a:ext cx="2707216" cy="369332"/>
          </a:xfrm>
          <a:prstGeom prst="rect">
            <a:avLst/>
          </a:prstGeom>
          <a:noFill/>
        </p:spPr>
        <p:txBody>
          <a:bodyPr wrap="none" rtlCol="0">
            <a:spAutoFit/>
          </a:bodyPr>
          <a:lstStyle/>
          <a:p>
            <a:r>
              <a:rPr lang="en-TR" dirty="0">
                <a:solidFill>
                  <a:srgbClr val="FF0000"/>
                </a:solidFill>
              </a:rPr>
              <a:t>Computationally intensive!</a:t>
            </a:r>
          </a:p>
        </p:txBody>
      </p:sp>
    </p:spTree>
    <p:extLst>
      <p:ext uri="{BB962C8B-B14F-4D97-AF65-F5344CB8AC3E}">
        <p14:creationId xmlns:p14="http://schemas.microsoft.com/office/powerpoint/2010/main" val="325327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Training &amp; </a:t>
            </a:r>
            <a:r>
              <a:rPr lang="tr-TR" sz="2400" b="1" dirty="0" err="1">
                <a:solidFill>
                  <a:srgbClr val="8316B5"/>
                </a:solidFill>
                <a:ea typeface="Arial" charset="0"/>
                <a:cs typeface="Arial"/>
              </a:rPr>
              <a:t>Prediction</a:t>
            </a:r>
            <a:endParaRPr lang="tr-TR" sz="2400" b="1" dirty="0">
              <a:solidFill>
                <a:srgbClr val="8316B5"/>
              </a:solidFill>
              <a:ea typeface="Arial" charset="0"/>
              <a:cs typeface="Arial" charset="0"/>
            </a:endParaRPr>
          </a:p>
        </p:txBody>
      </p:sp>
      <p:pic>
        <p:nvPicPr>
          <p:cNvPr id="4" name="Picture 3">
            <a:extLst>
              <a:ext uri="{FF2B5EF4-FFF2-40B4-BE49-F238E27FC236}">
                <a16:creationId xmlns:a16="http://schemas.microsoft.com/office/drawing/2014/main" id="{1A6DCF8C-D333-AC10-3317-DB76CECD178B}"/>
              </a:ext>
            </a:extLst>
          </p:cNvPr>
          <p:cNvPicPr>
            <a:picLocks noChangeAspect="1"/>
          </p:cNvPicPr>
          <p:nvPr/>
        </p:nvPicPr>
        <p:blipFill>
          <a:blip r:embed="rId3"/>
          <a:stretch>
            <a:fillRect/>
          </a:stretch>
        </p:blipFill>
        <p:spPr>
          <a:xfrm>
            <a:off x="632196" y="1231392"/>
            <a:ext cx="5070611" cy="2414039"/>
          </a:xfrm>
          <a:prstGeom prst="rect">
            <a:avLst/>
          </a:prstGeom>
        </p:spPr>
      </p:pic>
      <p:pic>
        <p:nvPicPr>
          <p:cNvPr id="6" name="Picture 5">
            <a:extLst>
              <a:ext uri="{FF2B5EF4-FFF2-40B4-BE49-F238E27FC236}">
                <a16:creationId xmlns:a16="http://schemas.microsoft.com/office/drawing/2014/main" id="{D6ED69CA-3792-55B5-17D8-E0D1A4D1A51A}"/>
              </a:ext>
            </a:extLst>
          </p:cNvPr>
          <p:cNvPicPr>
            <a:picLocks noChangeAspect="1"/>
          </p:cNvPicPr>
          <p:nvPr/>
        </p:nvPicPr>
        <p:blipFill>
          <a:blip r:embed="rId4"/>
          <a:stretch>
            <a:fillRect/>
          </a:stretch>
        </p:blipFill>
        <p:spPr>
          <a:xfrm>
            <a:off x="632197" y="3645431"/>
            <a:ext cx="5070610" cy="2414039"/>
          </a:xfrm>
          <a:prstGeom prst="rect">
            <a:avLst/>
          </a:prstGeom>
        </p:spPr>
      </p:pic>
      <p:pic>
        <p:nvPicPr>
          <p:cNvPr id="7" name="Picture 6">
            <a:extLst>
              <a:ext uri="{FF2B5EF4-FFF2-40B4-BE49-F238E27FC236}">
                <a16:creationId xmlns:a16="http://schemas.microsoft.com/office/drawing/2014/main" id="{6C989CDE-88C6-A017-8CC8-2CAE5BE9E3B3}"/>
              </a:ext>
            </a:extLst>
          </p:cNvPr>
          <p:cNvPicPr>
            <a:picLocks noChangeAspect="1"/>
          </p:cNvPicPr>
          <p:nvPr/>
        </p:nvPicPr>
        <p:blipFill>
          <a:blip r:embed="rId5"/>
          <a:stretch>
            <a:fillRect/>
          </a:stretch>
        </p:blipFill>
        <p:spPr>
          <a:xfrm>
            <a:off x="6783587" y="2283377"/>
            <a:ext cx="4776216" cy="2273882"/>
          </a:xfrm>
          <a:prstGeom prst="rect">
            <a:avLst/>
          </a:prstGeom>
        </p:spPr>
      </p:pic>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spTree>
    <p:extLst>
      <p:ext uri="{BB962C8B-B14F-4D97-AF65-F5344CB8AC3E}">
        <p14:creationId xmlns:p14="http://schemas.microsoft.com/office/powerpoint/2010/main" val="155543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Word2Vec</a:t>
            </a:r>
            <a:endParaRPr lang="tr-TR" sz="2400" b="1" dirty="0">
              <a:solidFill>
                <a:srgbClr val="8316B5"/>
              </a:solidFill>
              <a:ea typeface="Arial" charset="0"/>
              <a:cs typeface="Arial" charset="0"/>
            </a:endParaRPr>
          </a:p>
        </p:txBody>
      </p:sp>
      <p:pic>
        <p:nvPicPr>
          <p:cNvPr id="1026" name="Picture 2" descr="Cosine Similarity — Introduction and applications in NLP | by Alex Yeo |  Medium">
            <a:extLst>
              <a:ext uri="{FF2B5EF4-FFF2-40B4-BE49-F238E27FC236}">
                <a16:creationId xmlns:a16="http://schemas.microsoft.com/office/drawing/2014/main" id="{E4765894-C943-64B7-DFDD-25072D3D8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34" y="922969"/>
            <a:ext cx="8124033" cy="41603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70F861-4B50-1EF3-A300-D1E3FDF4D945}"/>
              </a:ext>
            </a:extLst>
          </p:cNvPr>
          <p:cNvPicPr>
            <a:picLocks noChangeAspect="1"/>
          </p:cNvPicPr>
          <p:nvPr/>
        </p:nvPicPr>
        <p:blipFill>
          <a:blip r:embed="rId4"/>
          <a:stretch>
            <a:fillRect/>
          </a:stretch>
        </p:blipFill>
        <p:spPr>
          <a:xfrm>
            <a:off x="7037832" y="5083362"/>
            <a:ext cx="5154168" cy="1774638"/>
          </a:xfrm>
          <a:prstGeom prst="rect">
            <a:avLst/>
          </a:prstGeom>
        </p:spPr>
      </p:pic>
    </p:spTree>
    <p:extLst>
      <p:ext uri="{BB962C8B-B14F-4D97-AF65-F5344CB8AC3E}">
        <p14:creationId xmlns:p14="http://schemas.microsoft.com/office/powerpoint/2010/main" val="2123755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Word2Vec</a:t>
            </a:r>
            <a:endParaRPr lang="tr-TR" sz="2400" b="1" dirty="0">
              <a:solidFill>
                <a:srgbClr val="8316B5"/>
              </a:solidFill>
              <a:ea typeface="Arial" charset="0"/>
              <a:cs typeface="Arial" charset="0"/>
            </a:endParaRPr>
          </a:p>
        </p:txBody>
      </p:sp>
      <p:sp>
        <p:nvSpPr>
          <p:cNvPr id="4" name="TextBox 3">
            <a:extLst>
              <a:ext uri="{FF2B5EF4-FFF2-40B4-BE49-F238E27FC236}">
                <a16:creationId xmlns:a16="http://schemas.microsoft.com/office/drawing/2014/main" id="{607F2016-1C7E-34BD-11ED-E8CCCF2DDBAF}"/>
              </a:ext>
            </a:extLst>
          </p:cNvPr>
          <p:cNvSpPr txBox="1"/>
          <p:nvPr/>
        </p:nvSpPr>
        <p:spPr>
          <a:xfrm>
            <a:off x="2154477" y="1142379"/>
            <a:ext cx="7484300" cy="369332"/>
          </a:xfrm>
          <a:prstGeom prst="rect">
            <a:avLst/>
          </a:prstGeom>
          <a:noFill/>
        </p:spPr>
        <p:txBody>
          <a:bodyPr wrap="square">
            <a:spAutoFit/>
          </a:bodyPr>
          <a:lstStyle/>
          <a:p>
            <a:r>
              <a:rPr lang="en-US" b="0" i="1" dirty="0">
                <a:solidFill>
                  <a:srgbClr val="292929"/>
                </a:solidFill>
                <a:effectLst/>
                <a:latin typeface="source-serif-pro"/>
              </a:rPr>
              <a:t>“You shall know a word by the company it keeps” — John Rupert Firth</a:t>
            </a:r>
            <a:endParaRPr lang="en-TR" dirty="0"/>
          </a:p>
        </p:txBody>
      </p:sp>
      <p:sp>
        <p:nvSpPr>
          <p:cNvPr id="8" name="TextBox 7">
            <a:extLst>
              <a:ext uri="{FF2B5EF4-FFF2-40B4-BE49-F238E27FC236}">
                <a16:creationId xmlns:a16="http://schemas.microsoft.com/office/drawing/2014/main" id="{959FE5B0-97C3-1268-FD8C-2094B07E825A}"/>
              </a:ext>
            </a:extLst>
          </p:cNvPr>
          <p:cNvSpPr txBox="1"/>
          <p:nvPr/>
        </p:nvSpPr>
        <p:spPr>
          <a:xfrm>
            <a:off x="0" y="2023138"/>
            <a:ext cx="8379911" cy="3139321"/>
          </a:xfrm>
          <a:prstGeom prst="rect">
            <a:avLst/>
          </a:prstGeom>
          <a:noFill/>
        </p:spPr>
        <p:txBody>
          <a:bodyPr wrap="square">
            <a:spAutoFit/>
          </a:bodyPr>
          <a:lstStyle/>
          <a:p>
            <a:pPr marL="285750" indent="-285750">
              <a:buFont typeface="Arial" panose="020B0604020202020204" pitchFamily="34" charset="0"/>
              <a:buChar char="•"/>
            </a:pPr>
            <a:r>
              <a:rPr lang="en-US" dirty="0"/>
              <a:t>Fixed size vectors are used where the size of the vector remains constant regardless of the number of unique words in the corpus.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Semantic information is incorporated in the vector representations.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Word2Vec vectors are highly efficient at grouping similar words together.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algorithm estimates the similarity of words based on their position in the corpus.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Words with similar meanings have similar vector representations. For instance, "Kid" and "Child" are similar words, and their vector representations will be similar.</a:t>
            </a:r>
          </a:p>
        </p:txBody>
      </p:sp>
      <p:pic>
        <p:nvPicPr>
          <p:cNvPr id="14338" name="Picture 2">
            <a:extLst>
              <a:ext uri="{FF2B5EF4-FFF2-40B4-BE49-F238E27FC236}">
                <a16:creationId xmlns:a16="http://schemas.microsoft.com/office/drawing/2014/main" id="{825D1B55-6778-AA9D-A6A7-C4920284C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1055" y="2023138"/>
            <a:ext cx="2863631" cy="3152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534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Word2Vec</a:t>
            </a:r>
            <a:endParaRPr lang="tr-TR" sz="2400" b="1" dirty="0">
              <a:solidFill>
                <a:srgbClr val="8316B5"/>
              </a:solidFill>
              <a:ea typeface="Arial" charset="0"/>
              <a:cs typeface="Arial" charset="0"/>
            </a:endParaRPr>
          </a:p>
        </p:txBody>
      </p:sp>
      <p:pic>
        <p:nvPicPr>
          <p:cNvPr id="3" name="Picture 2">
            <a:extLst>
              <a:ext uri="{FF2B5EF4-FFF2-40B4-BE49-F238E27FC236}">
                <a16:creationId xmlns:a16="http://schemas.microsoft.com/office/drawing/2014/main" id="{15EE645C-B69A-26D3-E911-972D493AEF5A}"/>
              </a:ext>
            </a:extLst>
          </p:cNvPr>
          <p:cNvPicPr>
            <a:picLocks noChangeAspect="1"/>
          </p:cNvPicPr>
          <p:nvPr/>
        </p:nvPicPr>
        <p:blipFill>
          <a:blip r:embed="rId3"/>
          <a:stretch>
            <a:fillRect/>
          </a:stretch>
        </p:blipFill>
        <p:spPr>
          <a:xfrm>
            <a:off x="0" y="761134"/>
            <a:ext cx="4635786" cy="2719532"/>
          </a:xfrm>
          <a:prstGeom prst="rect">
            <a:avLst/>
          </a:prstGeom>
        </p:spPr>
      </p:pic>
      <p:pic>
        <p:nvPicPr>
          <p:cNvPr id="6" name="Picture 5">
            <a:extLst>
              <a:ext uri="{FF2B5EF4-FFF2-40B4-BE49-F238E27FC236}">
                <a16:creationId xmlns:a16="http://schemas.microsoft.com/office/drawing/2014/main" id="{BBF8B365-13DA-8769-BC2C-5F876D794F4B}"/>
              </a:ext>
            </a:extLst>
          </p:cNvPr>
          <p:cNvPicPr>
            <a:picLocks noChangeAspect="1"/>
          </p:cNvPicPr>
          <p:nvPr/>
        </p:nvPicPr>
        <p:blipFill>
          <a:blip r:embed="rId4"/>
          <a:stretch>
            <a:fillRect/>
          </a:stretch>
        </p:blipFill>
        <p:spPr>
          <a:xfrm>
            <a:off x="5160241" y="888246"/>
            <a:ext cx="3110923" cy="2540754"/>
          </a:xfrm>
          <a:prstGeom prst="rect">
            <a:avLst/>
          </a:prstGeom>
        </p:spPr>
      </p:pic>
      <p:pic>
        <p:nvPicPr>
          <p:cNvPr id="7" name="Picture 6">
            <a:extLst>
              <a:ext uri="{FF2B5EF4-FFF2-40B4-BE49-F238E27FC236}">
                <a16:creationId xmlns:a16="http://schemas.microsoft.com/office/drawing/2014/main" id="{1B5A702C-98B7-04F4-018C-41992D796AE8}"/>
              </a:ext>
            </a:extLst>
          </p:cNvPr>
          <p:cNvPicPr>
            <a:picLocks noChangeAspect="1"/>
          </p:cNvPicPr>
          <p:nvPr/>
        </p:nvPicPr>
        <p:blipFill>
          <a:blip r:embed="rId5"/>
          <a:stretch>
            <a:fillRect/>
          </a:stretch>
        </p:blipFill>
        <p:spPr>
          <a:xfrm>
            <a:off x="372800" y="3808593"/>
            <a:ext cx="3734955" cy="2417293"/>
          </a:xfrm>
          <a:prstGeom prst="rect">
            <a:avLst/>
          </a:prstGeom>
        </p:spPr>
      </p:pic>
      <p:pic>
        <p:nvPicPr>
          <p:cNvPr id="9" name="Picture 8">
            <a:extLst>
              <a:ext uri="{FF2B5EF4-FFF2-40B4-BE49-F238E27FC236}">
                <a16:creationId xmlns:a16="http://schemas.microsoft.com/office/drawing/2014/main" id="{3CF920A3-E0A4-1185-21FD-990D40FBFBC8}"/>
              </a:ext>
            </a:extLst>
          </p:cNvPr>
          <p:cNvPicPr>
            <a:picLocks noChangeAspect="1"/>
          </p:cNvPicPr>
          <p:nvPr/>
        </p:nvPicPr>
        <p:blipFill>
          <a:blip r:embed="rId6"/>
          <a:stretch>
            <a:fillRect/>
          </a:stretch>
        </p:blipFill>
        <p:spPr>
          <a:xfrm>
            <a:off x="4940586" y="3699447"/>
            <a:ext cx="3963042" cy="2526439"/>
          </a:xfrm>
          <a:prstGeom prst="rect">
            <a:avLst/>
          </a:prstGeom>
        </p:spPr>
      </p:pic>
    </p:spTree>
    <p:extLst>
      <p:ext uri="{BB962C8B-B14F-4D97-AF65-F5344CB8AC3E}">
        <p14:creationId xmlns:p14="http://schemas.microsoft.com/office/powerpoint/2010/main" val="1428203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Word2Vec</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20FE95B1-8B23-A155-F549-57BBFED15288}"/>
              </a:ext>
            </a:extLst>
          </p:cNvPr>
          <p:cNvSpPr txBox="1"/>
          <p:nvPr/>
        </p:nvSpPr>
        <p:spPr>
          <a:xfrm>
            <a:off x="1979113" y="1615858"/>
            <a:ext cx="5240665" cy="646331"/>
          </a:xfrm>
          <a:prstGeom prst="rect">
            <a:avLst/>
          </a:prstGeom>
          <a:noFill/>
        </p:spPr>
        <p:txBody>
          <a:bodyPr wrap="none" rtlCol="0">
            <a:spAutoFit/>
          </a:bodyPr>
          <a:lstStyle/>
          <a:p>
            <a:pPr marL="285750" indent="-285750">
              <a:buFont typeface="Arial" panose="020B0604020202020204" pitchFamily="34" charset="0"/>
              <a:buChar char="•"/>
            </a:pPr>
            <a:r>
              <a:rPr lang="en-TR" dirty="0"/>
              <a:t>Pretrained </a:t>
            </a:r>
            <a:r>
              <a:rPr lang="en-US" dirty="0">
                <a:solidFill>
                  <a:srgbClr val="292929"/>
                </a:solidFill>
                <a:latin typeface="source-serif-pro"/>
              </a:rPr>
              <a:t>E</a:t>
            </a:r>
            <a:r>
              <a:rPr lang="en-US" b="0" i="0" dirty="0">
                <a:solidFill>
                  <a:srgbClr val="292929"/>
                </a:solidFill>
                <a:effectLst/>
                <a:latin typeface="source-serif-pro"/>
              </a:rPr>
              <a:t>mbeddings : GLOVE, Google Word2vec</a:t>
            </a:r>
          </a:p>
          <a:p>
            <a:pPr marL="285750" indent="-285750">
              <a:buFont typeface="Arial" panose="020B0604020202020204" pitchFamily="34" charset="0"/>
              <a:buChar char="•"/>
            </a:pPr>
            <a:r>
              <a:rPr lang="en-US" dirty="0" err="1">
                <a:solidFill>
                  <a:srgbClr val="292929"/>
                </a:solidFill>
                <a:latin typeface="source-serif-pro"/>
              </a:rPr>
              <a:t>FastText</a:t>
            </a:r>
            <a:r>
              <a:rPr lang="en-US" dirty="0">
                <a:solidFill>
                  <a:srgbClr val="292929"/>
                </a:solidFill>
                <a:latin typeface="source-serif-pro"/>
              </a:rPr>
              <a:t> -&gt; Facebook – char based</a:t>
            </a:r>
            <a:endParaRPr lang="en-TR" dirty="0"/>
          </a:p>
        </p:txBody>
      </p:sp>
      <p:pic>
        <p:nvPicPr>
          <p:cNvPr id="16386" name="Picture 2" descr="FastText vs. Word2vec: A Quick Comparison - Kavita Ganesan, PhD">
            <a:extLst>
              <a:ext uri="{FF2B5EF4-FFF2-40B4-BE49-F238E27FC236}">
                <a16:creationId xmlns:a16="http://schemas.microsoft.com/office/drawing/2014/main" id="{18628947-4E7C-664E-BDD0-7658F020E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113" y="2638202"/>
            <a:ext cx="6875286" cy="335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477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Doc2Vec</a:t>
            </a:r>
            <a:endParaRPr lang="tr-TR" sz="2400" b="1" dirty="0">
              <a:solidFill>
                <a:srgbClr val="8316B5"/>
              </a:solidFill>
              <a:ea typeface="Arial" charset="0"/>
              <a:cs typeface="Arial" charset="0"/>
            </a:endParaRPr>
          </a:p>
        </p:txBody>
      </p:sp>
      <p:pic>
        <p:nvPicPr>
          <p:cNvPr id="17410" name="Picture 2">
            <a:extLst>
              <a:ext uri="{FF2B5EF4-FFF2-40B4-BE49-F238E27FC236}">
                <a16:creationId xmlns:a16="http://schemas.microsoft.com/office/drawing/2014/main" id="{F691B41B-DF10-AE21-0E32-1AE08C0C5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6852" y="3894029"/>
            <a:ext cx="5335148" cy="29639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A275660-3D31-2CF8-AB0A-B49E320CAA9E}"/>
              </a:ext>
            </a:extLst>
          </p:cNvPr>
          <p:cNvSpPr txBox="1"/>
          <p:nvPr/>
        </p:nvSpPr>
        <p:spPr>
          <a:xfrm>
            <a:off x="508630" y="797720"/>
            <a:ext cx="10314191" cy="923330"/>
          </a:xfrm>
          <a:prstGeom prst="rect">
            <a:avLst/>
          </a:prstGeom>
          <a:noFill/>
        </p:spPr>
        <p:txBody>
          <a:bodyPr wrap="square">
            <a:spAutoFit/>
          </a:bodyPr>
          <a:lstStyle/>
          <a:p>
            <a:r>
              <a:rPr lang="en-US" b="0" i="0" dirty="0">
                <a:solidFill>
                  <a:srgbClr val="1D1E1E"/>
                </a:solidFill>
                <a:effectLst/>
                <a:latin typeface="Calibri" panose="020F0502020204030204" pitchFamily="34" charset="0"/>
                <a:cs typeface="Calibri" panose="020F0502020204030204" pitchFamily="34" charset="0"/>
              </a:rPr>
              <a:t>After this idea is proved to be effective and helpful, say, you can easily cluster and find similar words in a huge corpus, people then began thinking further: is it possible to have a higher level of representation on sentences, paragraphs or even documents.</a:t>
            </a:r>
            <a:endParaRPr lang="en-TR"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654E161-8B88-3603-A5FF-164EB8C288C9}"/>
              </a:ext>
            </a:extLst>
          </p:cNvPr>
          <p:cNvSpPr txBox="1"/>
          <p:nvPr/>
        </p:nvSpPr>
        <p:spPr>
          <a:xfrm>
            <a:off x="186314" y="1976417"/>
            <a:ext cx="11484864" cy="2031325"/>
          </a:xfrm>
          <a:prstGeom prst="rect">
            <a:avLst/>
          </a:prstGeom>
          <a:noFill/>
        </p:spPr>
        <p:txBody>
          <a:bodyPr wrap="square">
            <a:spAutoFit/>
          </a:bodyPr>
          <a:lstStyle/>
          <a:p>
            <a:pPr marL="285750" indent="-285750">
              <a:buFont typeface="Arial" panose="020B0604020202020204" pitchFamily="34" charset="0"/>
              <a:buChar char="•"/>
            </a:pPr>
            <a:r>
              <a:rPr lang="en-US" dirty="0"/>
              <a:t>Doc2Vec is an algorithm that learns to represent documents as fixed-length vectors. It does this by training a neural network to predict the words in a document based on its context (similar to word2vec).</a:t>
            </a:r>
          </a:p>
          <a:p>
            <a:pPr marL="285750" indent="-285750">
              <a:buFont typeface="Arial" panose="020B0604020202020204" pitchFamily="34" charset="0"/>
              <a:buChar char="•"/>
            </a:pPr>
            <a:r>
              <a:rPr lang="en-US" dirty="0"/>
              <a:t>In addition to predicting words, the network also learns a vector representation for each document in the corpus. This is done by adding a unique "document ID" to each word in the document,</a:t>
            </a:r>
          </a:p>
          <a:p>
            <a:pPr marL="285750" indent="-285750">
              <a:buFont typeface="Arial" panose="020B0604020202020204" pitchFamily="34" charset="0"/>
              <a:buChar char="•"/>
            </a:pPr>
            <a:r>
              <a:rPr lang="en-US" dirty="0"/>
              <a:t>After training, you can use the vectors learned by Doc2Vec to perform various tasks, such as document classification, similarity search, or clustering. The vectors are often more useful than traditional bag-of-words representations, as they capture not only the words in the document, but also its overall meaning and context.</a:t>
            </a:r>
          </a:p>
        </p:txBody>
      </p:sp>
    </p:spTree>
    <p:extLst>
      <p:ext uri="{BB962C8B-B14F-4D97-AF65-F5344CB8AC3E}">
        <p14:creationId xmlns:p14="http://schemas.microsoft.com/office/powerpoint/2010/main" val="2289656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r>
              <a:rPr lang="tr-TR" sz="2400" b="1" dirty="0">
                <a:solidFill>
                  <a:srgbClr val="8316B5"/>
                </a:solidFill>
                <a:ea typeface="Arial" charset="0"/>
                <a:cs typeface="Arial"/>
              </a:rPr>
              <a:t> – </a:t>
            </a:r>
            <a:r>
              <a:rPr lang="tr-TR" sz="2400" b="1" dirty="0" err="1">
                <a:solidFill>
                  <a:srgbClr val="8316B5"/>
                </a:solidFill>
                <a:ea typeface="Arial" charset="0"/>
                <a:cs typeface="Arial"/>
              </a:rPr>
              <a:t>Keras</a:t>
            </a:r>
            <a:endParaRPr lang="tr-TR" sz="2400" b="1" dirty="0">
              <a:solidFill>
                <a:srgbClr val="8316B5"/>
              </a:solidFill>
              <a:ea typeface="Arial" charset="0"/>
              <a:cs typeface="Arial"/>
            </a:endParaRPr>
          </a:p>
          <a:p>
            <a:pPr algn="ctr"/>
            <a:r>
              <a:rPr lang="tr-TR" sz="2400" b="1" dirty="0">
                <a:solidFill>
                  <a:srgbClr val="8316B5"/>
                </a:solidFill>
                <a:ea typeface="Arial" charset="0"/>
                <a:cs typeface="Arial"/>
              </a:rPr>
              <a:t>Word2Vec</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E0BE09DC-7A4A-5A0F-4F59-61AB973FFAA5}"/>
              </a:ext>
            </a:extLst>
          </p:cNvPr>
          <p:cNvSpPr txBox="1"/>
          <p:nvPr/>
        </p:nvSpPr>
        <p:spPr>
          <a:xfrm>
            <a:off x="768096" y="1024128"/>
            <a:ext cx="3763851" cy="646331"/>
          </a:xfrm>
          <a:prstGeom prst="rect">
            <a:avLst/>
          </a:prstGeom>
          <a:noFill/>
        </p:spPr>
        <p:txBody>
          <a:bodyPr wrap="none" rtlCol="0">
            <a:spAutoFit/>
          </a:bodyPr>
          <a:lstStyle/>
          <a:p>
            <a:pPr marL="285750" indent="-285750">
              <a:buFont typeface="Arial" panose="020B0604020202020204" pitchFamily="34" charset="0"/>
              <a:buChar char="•"/>
            </a:pPr>
            <a:r>
              <a:rPr lang="en-TR" dirty="0"/>
              <a:t>Pre-trained word embeddings</a:t>
            </a:r>
          </a:p>
          <a:p>
            <a:pPr marL="285750" indent="-285750">
              <a:buFont typeface="Arial" panose="020B0604020202020204" pitchFamily="34" charset="0"/>
              <a:buChar char="•"/>
            </a:pPr>
            <a:r>
              <a:rPr lang="en-TR" dirty="0"/>
              <a:t>Also can be done along with model</a:t>
            </a:r>
          </a:p>
        </p:txBody>
      </p:sp>
      <p:sp>
        <p:nvSpPr>
          <p:cNvPr id="6" name="TextBox 5">
            <a:extLst>
              <a:ext uri="{FF2B5EF4-FFF2-40B4-BE49-F238E27FC236}">
                <a16:creationId xmlns:a16="http://schemas.microsoft.com/office/drawing/2014/main" id="{1071D542-2776-334F-E925-DC5047DD9A09}"/>
              </a:ext>
            </a:extLst>
          </p:cNvPr>
          <p:cNvSpPr txBox="1"/>
          <p:nvPr/>
        </p:nvSpPr>
        <p:spPr>
          <a:xfrm>
            <a:off x="4052337" y="1782902"/>
            <a:ext cx="6096000" cy="369332"/>
          </a:xfrm>
          <a:prstGeom prst="rect">
            <a:avLst/>
          </a:prstGeom>
          <a:noFill/>
        </p:spPr>
        <p:txBody>
          <a:bodyPr wrap="square">
            <a:spAutoFit/>
          </a:bodyPr>
          <a:lstStyle/>
          <a:p>
            <a:pPr algn="l"/>
            <a:r>
              <a:rPr lang="en-US" b="1" i="0" dirty="0">
                <a:solidFill>
                  <a:srgbClr val="000000"/>
                </a:solidFill>
                <a:effectLst/>
                <a:latin typeface="Muli"/>
              </a:rPr>
              <a:t>What is the embedding layer in </a:t>
            </a:r>
            <a:r>
              <a:rPr lang="en-US" b="1" i="0" dirty="0" err="1">
                <a:solidFill>
                  <a:srgbClr val="000000"/>
                </a:solidFill>
                <a:effectLst/>
                <a:latin typeface="Muli"/>
              </a:rPr>
              <a:t>Keras</a:t>
            </a:r>
            <a:r>
              <a:rPr lang="en-US" b="1" i="0" dirty="0">
                <a:solidFill>
                  <a:srgbClr val="000000"/>
                </a:solidFill>
                <a:effectLst/>
                <a:latin typeface="Muli"/>
              </a:rPr>
              <a:t>?</a:t>
            </a:r>
            <a:endParaRPr lang="en-US" b="1" i="0" dirty="0">
              <a:solidFill>
                <a:srgbClr val="343434"/>
              </a:solidFill>
              <a:effectLst/>
              <a:latin typeface="Muli"/>
            </a:endParaRPr>
          </a:p>
        </p:txBody>
      </p:sp>
      <p:pic>
        <p:nvPicPr>
          <p:cNvPr id="7" name="Picture 6">
            <a:extLst>
              <a:ext uri="{FF2B5EF4-FFF2-40B4-BE49-F238E27FC236}">
                <a16:creationId xmlns:a16="http://schemas.microsoft.com/office/drawing/2014/main" id="{D29288C2-2667-3D9B-9A21-848AECA1C7A6}"/>
              </a:ext>
            </a:extLst>
          </p:cNvPr>
          <p:cNvPicPr>
            <a:picLocks noChangeAspect="1"/>
          </p:cNvPicPr>
          <p:nvPr/>
        </p:nvPicPr>
        <p:blipFill>
          <a:blip r:embed="rId3"/>
          <a:stretch>
            <a:fillRect/>
          </a:stretch>
        </p:blipFill>
        <p:spPr>
          <a:xfrm>
            <a:off x="8273796" y="865632"/>
            <a:ext cx="3131574" cy="924560"/>
          </a:xfrm>
          <a:prstGeom prst="rect">
            <a:avLst/>
          </a:prstGeom>
        </p:spPr>
      </p:pic>
      <p:sp>
        <p:nvSpPr>
          <p:cNvPr id="8" name="Right Arrow 7">
            <a:extLst>
              <a:ext uri="{FF2B5EF4-FFF2-40B4-BE49-F238E27FC236}">
                <a16:creationId xmlns:a16="http://schemas.microsoft.com/office/drawing/2014/main" id="{7FFCE7BC-7439-1EB8-BC88-0CED866FB617}"/>
              </a:ext>
            </a:extLst>
          </p:cNvPr>
          <p:cNvSpPr/>
          <p:nvPr/>
        </p:nvSpPr>
        <p:spPr>
          <a:xfrm rot="20243643" flipV="1">
            <a:off x="7807024" y="1615849"/>
            <a:ext cx="428464" cy="221666"/>
          </a:xfrm>
          <a:prstGeom prst="rightArrow">
            <a:avLst/>
          </a:prstGeom>
          <a:solidFill>
            <a:srgbClr val="FF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TR"/>
          </a:p>
        </p:txBody>
      </p:sp>
      <p:sp>
        <p:nvSpPr>
          <p:cNvPr id="9" name="TextBox 8">
            <a:extLst>
              <a:ext uri="{FF2B5EF4-FFF2-40B4-BE49-F238E27FC236}">
                <a16:creationId xmlns:a16="http://schemas.microsoft.com/office/drawing/2014/main" id="{B666A59F-7EAF-3D46-E1B8-BDBDCE2D0119}"/>
              </a:ext>
            </a:extLst>
          </p:cNvPr>
          <p:cNvSpPr txBox="1"/>
          <p:nvPr/>
        </p:nvSpPr>
        <p:spPr>
          <a:xfrm>
            <a:off x="5266944" y="3474720"/>
            <a:ext cx="1636538" cy="369332"/>
          </a:xfrm>
          <a:prstGeom prst="rect">
            <a:avLst/>
          </a:prstGeom>
          <a:noFill/>
        </p:spPr>
        <p:txBody>
          <a:bodyPr wrap="none" rtlCol="0">
            <a:spAutoFit/>
          </a:bodyPr>
          <a:lstStyle/>
          <a:p>
            <a:r>
              <a:rPr lang="en-TR" dirty="0"/>
              <a:t>CODING TIME!!</a:t>
            </a:r>
          </a:p>
        </p:txBody>
      </p:sp>
    </p:spTree>
    <p:extLst>
      <p:ext uri="{BB962C8B-B14F-4D97-AF65-F5344CB8AC3E}">
        <p14:creationId xmlns:p14="http://schemas.microsoft.com/office/powerpoint/2010/main" val="3747724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Projeler</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6940C066-4251-9455-0647-EA7232C1F0A5}"/>
              </a:ext>
            </a:extLst>
          </p:cNvPr>
          <p:cNvSpPr txBox="1"/>
          <p:nvPr/>
        </p:nvSpPr>
        <p:spPr>
          <a:xfrm>
            <a:off x="1511808" y="1499616"/>
            <a:ext cx="9975808" cy="2862322"/>
          </a:xfrm>
          <a:prstGeom prst="rect">
            <a:avLst/>
          </a:prstGeom>
          <a:noFill/>
        </p:spPr>
        <p:txBody>
          <a:bodyPr wrap="none" rtlCol="0">
            <a:spAutoFit/>
          </a:bodyPr>
          <a:lstStyle/>
          <a:p>
            <a:br>
              <a:rPr lang="en-US" dirty="0">
                <a:effectLst/>
                <a:latin typeface="Helvetica Neue" panose="02000503000000020004" pitchFamily="2" charset="0"/>
              </a:rPr>
            </a:br>
            <a:endParaRPr lang="en-US" dirty="0">
              <a:effectLst/>
              <a:latin typeface="Helvetica Neue" panose="02000503000000020004" pitchFamily="2" charset="0"/>
            </a:endParaRPr>
          </a:p>
          <a:p>
            <a:pPr>
              <a:buFont typeface="Arial" panose="020B0604020202020204" pitchFamily="34" charset="0"/>
              <a:buChar char="•"/>
            </a:pPr>
            <a:r>
              <a:rPr lang="en-US" dirty="0" err="1">
                <a:effectLst/>
                <a:latin typeface="Helvetica Neue" panose="02000503000000020004" pitchFamily="2" charset="0"/>
              </a:rPr>
              <a:t>İlan</a:t>
            </a:r>
            <a:r>
              <a:rPr lang="en-US" dirty="0">
                <a:effectLst/>
                <a:latin typeface="Helvetica Neue" panose="02000503000000020004" pitchFamily="2" charset="0"/>
              </a:rPr>
              <a:t> </a:t>
            </a:r>
            <a:r>
              <a:rPr lang="en-US" dirty="0" err="1">
                <a:effectLst/>
                <a:latin typeface="Helvetica Neue" panose="02000503000000020004" pitchFamily="2" charset="0"/>
              </a:rPr>
              <a:t>Metin</a:t>
            </a:r>
            <a:r>
              <a:rPr lang="en-US" dirty="0">
                <a:effectLst/>
                <a:latin typeface="Helvetica Neue" panose="02000503000000020004" pitchFamily="2" charset="0"/>
              </a:rPr>
              <a:t> </a:t>
            </a:r>
            <a:r>
              <a:rPr lang="en-US" dirty="0" err="1">
                <a:effectLst/>
                <a:latin typeface="Helvetica Neue" panose="02000503000000020004" pitchFamily="2" charset="0"/>
              </a:rPr>
              <a:t>Üretimi</a:t>
            </a:r>
            <a:endParaRPr lang="en-US" dirty="0">
              <a:effectLst/>
              <a:latin typeface="Helvetica Neue" panose="02000503000000020004" pitchFamily="2" charset="0"/>
            </a:endParaRPr>
          </a:p>
          <a:p>
            <a:pPr>
              <a:buFont typeface="Arial" panose="020B0604020202020204" pitchFamily="34" charset="0"/>
              <a:buChar char="•"/>
            </a:pPr>
            <a:r>
              <a:rPr lang="en-US" dirty="0">
                <a:effectLst/>
                <a:latin typeface="Helvetica Neue" panose="02000503000000020004" pitchFamily="2" charset="0"/>
              </a:rPr>
              <a:t>Toxicity </a:t>
            </a:r>
            <a:r>
              <a:rPr lang="en-US" dirty="0" err="1">
                <a:effectLst/>
                <a:latin typeface="Helvetica Neue" panose="02000503000000020004" pitchFamily="2" charset="0"/>
              </a:rPr>
              <a:t>Tahmini</a:t>
            </a:r>
            <a:endParaRPr lang="en-US" dirty="0">
              <a:effectLst/>
              <a:latin typeface="Helvetica Neue" panose="02000503000000020004" pitchFamily="2" charset="0"/>
            </a:endParaRPr>
          </a:p>
          <a:p>
            <a:pPr>
              <a:buFont typeface="Arial" panose="020B0604020202020204" pitchFamily="34" charset="0"/>
              <a:buChar char="•"/>
            </a:pPr>
            <a:r>
              <a:rPr lang="en-US" dirty="0" err="1">
                <a:effectLst/>
                <a:latin typeface="Helvetica Neue" panose="02000503000000020004" pitchFamily="2" charset="0"/>
              </a:rPr>
              <a:t>İlanların</a:t>
            </a:r>
            <a:r>
              <a:rPr lang="en-US" dirty="0">
                <a:effectLst/>
                <a:latin typeface="Helvetica Neue" panose="02000503000000020004" pitchFamily="2" charset="0"/>
              </a:rPr>
              <a:t> </a:t>
            </a:r>
            <a:r>
              <a:rPr lang="en-US" dirty="0" err="1">
                <a:effectLst/>
                <a:latin typeface="Helvetica Neue" panose="02000503000000020004" pitchFamily="2" charset="0"/>
              </a:rPr>
              <a:t>İçerisinden</a:t>
            </a:r>
            <a:r>
              <a:rPr lang="en-US" dirty="0">
                <a:effectLst/>
                <a:latin typeface="Helvetica Neue" panose="02000503000000020004" pitchFamily="2" charset="0"/>
              </a:rPr>
              <a:t> </a:t>
            </a:r>
            <a:r>
              <a:rPr lang="en-US" dirty="0" err="1">
                <a:effectLst/>
                <a:latin typeface="Helvetica Neue" panose="02000503000000020004" pitchFamily="2" charset="0"/>
              </a:rPr>
              <a:t>lokasyon</a:t>
            </a:r>
            <a:r>
              <a:rPr lang="en-US" dirty="0">
                <a:effectLst/>
                <a:latin typeface="Helvetica Neue" panose="02000503000000020004" pitchFamily="2" charset="0"/>
              </a:rPr>
              <a:t>, </a:t>
            </a:r>
            <a:r>
              <a:rPr lang="en-US" dirty="0" err="1">
                <a:effectLst/>
                <a:latin typeface="Helvetica Neue" panose="02000503000000020004" pitchFamily="2" charset="0"/>
              </a:rPr>
              <a:t>üniversite</a:t>
            </a:r>
            <a:r>
              <a:rPr lang="en-US" dirty="0">
                <a:effectLst/>
                <a:latin typeface="Helvetica Neue" panose="02000503000000020004" pitchFamily="2" charset="0"/>
              </a:rPr>
              <a:t> </a:t>
            </a:r>
            <a:r>
              <a:rPr lang="en-US" dirty="0" err="1">
                <a:effectLst/>
                <a:latin typeface="Helvetica Neue" panose="02000503000000020004" pitchFamily="2" charset="0"/>
              </a:rPr>
              <a:t>adı</a:t>
            </a:r>
            <a:r>
              <a:rPr lang="en-US" dirty="0">
                <a:effectLst/>
                <a:latin typeface="Helvetica Neue" panose="02000503000000020004" pitchFamily="2" charset="0"/>
              </a:rPr>
              <a:t>, </a:t>
            </a:r>
            <a:r>
              <a:rPr lang="en-US" dirty="0" err="1">
                <a:effectLst/>
                <a:latin typeface="Helvetica Neue" panose="02000503000000020004" pitchFamily="2" charset="0"/>
              </a:rPr>
              <a:t>bölüm</a:t>
            </a:r>
            <a:r>
              <a:rPr lang="en-US" dirty="0">
                <a:effectLst/>
                <a:latin typeface="Helvetica Neue" panose="02000503000000020004" pitchFamily="2" charset="0"/>
              </a:rPr>
              <a:t>, </a:t>
            </a:r>
            <a:r>
              <a:rPr lang="en-US" dirty="0" err="1">
                <a:effectLst/>
                <a:latin typeface="Helvetica Neue" panose="02000503000000020004" pitchFamily="2" charset="0"/>
              </a:rPr>
              <a:t>tarih</a:t>
            </a:r>
            <a:r>
              <a:rPr lang="en-US" dirty="0">
                <a:effectLst/>
                <a:latin typeface="Helvetica Neue" panose="02000503000000020004" pitchFamily="2" charset="0"/>
              </a:rPr>
              <a:t>, </a:t>
            </a:r>
            <a:r>
              <a:rPr lang="en-US" dirty="0" err="1">
                <a:effectLst/>
                <a:latin typeface="Helvetica Neue" panose="02000503000000020004" pitchFamily="2" charset="0"/>
              </a:rPr>
              <a:t>yetenek</a:t>
            </a:r>
            <a:r>
              <a:rPr lang="en-US" dirty="0">
                <a:effectLst/>
                <a:latin typeface="Helvetica Neue" panose="02000503000000020004" pitchFamily="2" charset="0"/>
              </a:rPr>
              <a:t> </a:t>
            </a:r>
            <a:r>
              <a:rPr lang="en-US" dirty="0" err="1">
                <a:effectLst/>
                <a:latin typeface="Helvetica Neue" panose="02000503000000020004" pitchFamily="2" charset="0"/>
              </a:rPr>
              <a:t>gibi</a:t>
            </a:r>
            <a:r>
              <a:rPr lang="en-US" dirty="0">
                <a:effectLst/>
                <a:latin typeface="Helvetica Neue" panose="02000503000000020004" pitchFamily="2" charset="0"/>
              </a:rPr>
              <a:t> </a:t>
            </a:r>
            <a:r>
              <a:rPr lang="en-US" dirty="0" err="1">
                <a:effectLst/>
                <a:latin typeface="Helvetica Neue" panose="02000503000000020004" pitchFamily="2" charset="0"/>
              </a:rPr>
              <a:t>kavramların</a:t>
            </a:r>
            <a:r>
              <a:rPr lang="en-US" dirty="0">
                <a:effectLst/>
                <a:latin typeface="Helvetica Neue" panose="02000503000000020004" pitchFamily="2" charset="0"/>
              </a:rPr>
              <a:t> </a:t>
            </a:r>
            <a:r>
              <a:rPr lang="en-US" dirty="0" err="1">
                <a:effectLst/>
                <a:latin typeface="Helvetica Neue" panose="02000503000000020004" pitchFamily="2" charset="0"/>
              </a:rPr>
              <a:t>çıkartılması</a:t>
            </a:r>
            <a:r>
              <a:rPr lang="en-US" dirty="0">
                <a:effectLst/>
                <a:latin typeface="Helvetica Neue" panose="02000503000000020004" pitchFamily="2" charset="0"/>
              </a:rPr>
              <a:t>,</a:t>
            </a:r>
          </a:p>
          <a:p>
            <a:pPr>
              <a:buFont typeface="Arial" panose="020B0604020202020204" pitchFamily="34" charset="0"/>
              <a:buChar char="•"/>
            </a:pPr>
            <a:r>
              <a:rPr lang="en-US" dirty="0" err="1">
                <a:effectLst/>
                <a:latin typeface="Helvetica Neue" panose="02000503000000020004" pitchFamily="2" charset="0"/>
              </a:rPr>
              <a:t>İş</a:t>
            </a:r>
            <a:r>
              <a:rPr lang="en-US" dirty="0">
                <a:effectLst/>
                <a:latin typeface="Helvetica Neue" panose="02000503000000020004" pitchFamily="2" charset="0"/>
              </a:rPr>
              <a:t> </a:t>
            </a:r>
            <a:r>
              <a:rPr lang="en-US" dirty="0" err="1">
                <a:effectLst/>
                <a:latin typeface="Helvetica Neue" panose="02000503000000020004" pitchFamily="2" charset="0"/>
              </a:rPr>
              <a:t>ilanlarının</a:t>
            </a:r>
            <a:r>
              <a:rPr lang="en-US" dirty="0">
                <a:effectLst/>
                <a:latin typeface="Helvetica Neue" panose="02000503000000020004" pitchFamily="2" charset="0"/>
              </a:rPr>
              <a:t> </a:t>
            </a:r>
            <a:r>
              <a:rPr lang="en-US" dirty="0" err="1">
                <a:effectLst/>
                <a:latin typeface="Helvetica Neue" panose="02000503000000020004" pitchFamily="2" charset="0"/>
              </a:rPr>
              <a:t>özetlenmesi</a:t>
            </a:r>
            <a:endParaRPr lang="en-US" dirty="0">
              <a:effectLst/>
              <a:latin typeface="Helvetica Neue" panose="02000503000000020004" pitchFamily="2" charset="0"/>
            </a:endParaRPr>
          </a:p>
          <a:p>
            <a:pPr>
              <a:buFont typeface="Arial" panose="020B0604020202020204" pitchFamily="34" charset="0"/>
              <a:buChar char="•"/>
            </a:pPr>
            <a:r>
              <a:rPr lang="en-US" dirty="0" err="1">
                <a:effectLst/>
                <a:latin typeface="Helvetica Neue" panose="02000503000000020004" pitchFamily="2" charset="0"/>
              </a:rPr>
              <a:t>İş</a:t>
            </a:r>
            <a:r>
              <a:rPr lang="en-US" dirty="0">
                <a:effectLst/>
                <a:latin typeface="Helvetica Neue" panose="02000503000000020004" pitchFamily="2" charset="0"/>
              </a:rPr>
              <a:t> </a:t>
            </a:r>
            <a:r>
              <a:rPr lang="en-US" dirty="0" err="1">
                <a:effectLst/>
                <a:latin typeface="Helvetica Neue" panose="02000503000000020004" pitchFamily="2" charset="0"/>
              </a:rPr>
              <a:t>arama</a:t>
            </a:r>
            <a:r>
              <a:rPr lang="en-US" dirty="0">
                <a:effectLst/>
                <a:latin typeface="Helvetica Neue" panose="02000503000000020004" pitchFamily="2" charset="0"/>
              </a:rPr>
              <a:t> </a:t>
            </a:r>
            <a:r>
              <a:rPr lang="en-US" dirty="0" err="1">
                <a:effectLst/>
                <a:latin typeface="Helvetica Neue" panose="02000503000000020004" pitchFamily="2" charset="0"/>
              </a:rPr>
              <a:t>motoru</a:t>
            </a:r>
            <a:endParaRPr lang="en-US" dirty="0">
              <a:effectLst/>
              <a:latin typeface="Helvetica Neue" panose="02000503000000020004" pitchFamily="2" charset="0"/>
            </a:endParaRPr>
          </a:p>
          <a:p>
            <a:pPr>
              <a:buFont typeface="Arial" panose="020B0604020202020204" pitchFamily="34" charset="0"/>
              <a:buChar char="•"/>
            </a:pPr>
            <a:r>
              <a:rPr lang="en-US" dirty="0" err="1">
                <a:effectLst/>
                <a:latin typeface="Helvetica Neue" panose="02000503000000020004" pitchFamily="2" charset="0"/>
              </a:rPr>
              <a:t>Soru</a:t>
            </a:r>
            <a:r>
              <a:rPr lang="en-US" dirty="0">
                <a:effectLst/>
                <a:latin typeface="Helvetica Neue" panose="02000503000000020004" pitchFamily="2" charset="0"/>
              </a:rPr>
              <a:t> - </a:t>
            </a:r>
            <a:r>
              <a:rPr lang="en-US" dirty="0" err="1">
                <a:effectLst/>
                <a:latin typeface="Helvetica Neue" panose="02000503000000020004" pitchFamily="2" charset="0"/>
              </a:rPr>
              <a:t>cevap</a:t>
            </a:r>
            <a:r>
              <a:rPr lang="en-US" dirty="0">
                <a:effectLst/>
                <a:latin typeface="Helvetica Neue" panose="02000503000000020004" pitchFamily="2" charset="0"/>
              </a:rPr>
              <a:t> </a:t>
            </a:r>
            <a:r>
              <a:rPr lang="en-US" dirty="0" err="1">
                <a:effectLst/>
                <a:latin typeface="Helvetica Neue" panose="02000503000000020004" pitchFamily="2" charset="0"/>
              </a:rPr>
              <a:t>motoru</a:t>
            </a:r>
            <a:r>
              <a:rPr lang="en-US" dirty="0">
                <a:effectLst/>
                <a:latin typeface="Helvetica Neue" panose="02000503000000020004" pitchFamily="2" charset="0"/>
              </a:rPr>
              <a:t> </a:t>
            </a:r>
          </a:p>
          <a:p>
            <a:pPr>
              <a:buFont typeface="Arial" panose="020B0604020202020204" pitchFamily="34" charset="0"/>
              <a:buChar char="•"/>
            </a:pPr>
            <a:r>
              <a:rPr lang="en-US" dirty="0" err="1">
                <a:effectLst/>
                <a:latin typeface="Helvetica Neue" panose="02000503000000020004" pitchFamily="2" charset="0"/>
              </a:rPr>
              <a:t>İlan</a:t>
            </a:r>
            <a:r>
              <a:rPr lang="en-US" dirty="0">
                <a:effectLst/>
                <a:latin typeface="Helvetica Neue" panose="02000503000000020004" pitchFamily="2" charset="0"/>
              </a:rPr>
              <a:t> </a:t>
            </a:r>
            <a:r>
              <a:rPr lang="en-US" dirty="0" err="1">
                <a:effectLst/>
                <a:latin typeface="Helvetica Neue" panose="02000503000000020004" pitchFamily="2" charset="0"/>
              </a:rPr>
              <a:t>Öneri</a:t>
            </a:r>
            <a:r>
              <a:rPr lang="en-US" dirty="0">
                <a:effectLst/>
                <a:latin typeface="Helvetica Neue" panose="02000503000000020004" pitchFamily="2" charset="0"/>
              </a:rPr>
              <a:t> </a:t>
            </a:r>
            <a:r>
              <a:rPr lang="en-US" dirty="0" err="1">
                <a:effectLst/>
                <a:latin typeface="Helvetica Neue" panose="02000503000000020004" pitchFamily="2" charset="0"/>
              </a:rPr>
              <a:t>Motoru</a:t>
            </a:r>
            <a:endParaRPr lang="en-US" dirty="0">
              <a:effectLst/>
              <a:latin typeface="Helvetica Neue" panose="02000503000000020004" pitchFamily="2" charset="0"/>
            </a:endParaRPr>
          </a:p>
          <a:p>
            <a:endParaRPr lang="en-TR" dirty="0"/>
          </a:p>
        </p:txBody>
      </p:sp>
    </p:spTree>
    <p:extLst>
      <p:ext uri="{BB962C8B-B14F-4D97-AF65-F5344CB8AC3E}">
        <p14:creationId xmlns:p14="http://schemas.microsoft.com/office/powerpoint/2010/main" val="586993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THE END</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AFB1884B-C5D1-F45B-3D8A-217080E44F81}"/>
              </a:ext>
            </a:extLst>
          </p:cNvPr>
          <p:cNvSpPr txBox="1"/>
          <p:nvPr/>
        </p:nvSpPr>
        <p:spPr>
          <a:xfrm>
            <a:off x="5376672" y="2414016"/>
            <a:ext cx="1063433" cy="461665"/>
          </a:xfrm>
          <a:prstGeom prst="rect">
            <a:avLst/>
          </a:prstGeom>
          <a:noFill/>
        </p:spPr>
        <p:txBody>
          <a:bodyPr wrap="none" rtlCol="0">
            <a:spAutoFit/>
          </a:bodyPr>
          <a:lstStyle/>
          <a:p>
            <a:r>
              <a:rPr lang="en-TR" sz="2400" dirty="0"/>
              <a:t>Thanks</a:t>
            </a:r>
          </a:p>
        </p:txBody>
      </p:sp>
    </p:spTree>
    <p:extLst>
      <p:ext uri="{BB962C8B-B14F-4D97-AF65-F5344CB8AC3E}">
        <p14:creationId xmlns:p14="http://schemas.microsoft.com/office/powerpoint/2010/main" val="3379274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1026" name="Picture 2">
            <a:extLst>
              <a:ext uri="{FF2B5EF4-FFF2-40B4-BE49-F238E27FC236}">
                <a16:creationId xmlns:a16="http://schemas.microsoft.com/office/drawing/2014/main" id="{CE706540-5AFE-1181-D621-A4488F1BE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923" y="1207531"/>
            <a:ext cx="9672719" cy="37280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FEA20BC-FCF6-3E35-789F-7B5DB0832F0C}"/>
              </a:ext>
            </a:extLst>
          </p:cNvPr>
          <p:cNvPicPr>
            <a:picLocks noChangeAspect="1"/>
          </p:cNvPicPr>
          <p:nvPr/>
        </p:nvPicPr>
        <p:blipFill>
          <a:blip r:embed="rId4"/>
          <a:stretch>
            <a:fillRect/>
          </a:stretch>
        </p:blipFill>
        <p:spPr>
          <a:xfrm>
            <a:off x="4476599" y="5303618"/>
            <a:ext cx="3659333" cy="1219778"/>
          </a:xfrm>
          <a:prstGeom prst="rect">
            <a:avLst/>
          </a:prstGeom>
        </p:spPr>
      </p:pic>
    </p:spTree>
    <p:extLst>
      <p:ext uri="{BB962C8B-B14F-4D97-AF65-F5344CB8AC3E}">
        <p14:creationId xmlns:p14="http://schemas.microsoft.com/office/powerpoint/2010/main" val="2614493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4" name="Picture 3">
            <a:extLst>
              <a:ext uri="{FF2B5EF4-FFF2-40B4-BE49-F238E27FC236}">
                <a16:creationId xmlns:a16="http://schemas.microsoft.com/office/drawing/2014/main" id="{A8B04575-3081-E543-D8D1-B1503BEFC1B7}"/>
              </a:ext>
            </a:extLst>
          </p:cNvPr>
          <p:cNvPicPr>
            <a:picLocks noChangeAspect="1"/>
          </p:cNvPicPr>
          <p:nvPr/>
        </p:nvPicPr>
        <p:blipFill>
          <a:blip r:embed="rId3"/>
          <a:stretch>
            <a:fillRect/>
          </a:stretch>
        </p:blipFill>
        <p:spPr>
          <a:xfrm>
            <a:off x="506792" y="809511"/>
            <a:ext cx="6033573" cy="2675570"/>
          </a:xfrm>
          <a:prstGeom prst="rect">
            <a:avLst/>
          </a:prstGeom>
        </p:spPr>
      </p:pic>
      <p:pic>
        <p:nvPicPr>
          <p:cNvPr id="6" name="Picture 5">
            <a:extLst>
              <a:ext uri="{FF2B5EF4-FFF2-40B4-BE49-F238E27FC236}">
                <a16:creationId xmlns:a16="http://schemas.microsoft.com/office/drawing/2014/main" id="{2F342CD7-B9B5-1AB8-321D-11674CC2BCB9}"/>
              </a:ext>
            </a:extLst>
          </p:cNvPr>
          <p:cNvPicPr>
            <a:picLocks noChangeAspect="1"/>
          </p:cNvPicPr>
          <p:nvPr/>
        </p:nvPicPr>
        <p:blipFill>
          <a:blip r:embed="rId4"/>
          <a:stretch>
            <a:fillRect/>
          </a:stretch>
        </p:blipFill>
        <p:spPr>
          <a:xfrm>
            <a:off x="5651635" y="3340208"/>
            <a:ext cx="6033573" cy="2675570"/>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15D0E6C-052B-00D9-F6AE-C8E3029D946B}"/>
                  </a:ext>
                </a:extLst>
              </p14:cNvPr>
              <p14:cNvContentPartPr/>
              <p14:nvPr/>
            </p14:nvContentPartPr>
            <p14:xfrm>
              <a:off x="643342" y="1156811"/>
              <a:ext cx="3897720" cy="105480"/>
            </p14:xfrm>
          </p:contentPart>
        </mc:Choice>
        <mc:Fallback xmlns="">
          <p:pic>
            <p:nvPicPr>
              <p:cNvPr id="7" name="Ink 6">
                <a:extLst>
                  <a:ext uri="{FF2B5EF4-FFF2-40B4-BE49-F238E27FC236}">
                    <a16:creationId xmlns:a16="http://schemas.microsoft.com/office/drawing/2014/main" id="{A15D0E6C-052B-00D9-F6AE-C8E3029D946B}"/>
                  </a:ext>
                </a:extLst>
              </p:cNvPr>
              <p:cNvPicPr/>
              <p:nvPr/>
            </p:nvPicPr>
            <p:blipFill>
              <a:blip r:embed="rId6"/>
              <a:stretch>
                <a:fillRect/>
              </a:stretch>
            </p:blipFill>
            <p:spPr>
              <a:xfrm>
                <a:off x="625702" y="1139171"/>
                <a:ext cx="39333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66856D6-B251-010F-7F52-C302E64EAEAE}"/>
                  </a:ext>
                </a:extLst>
              </p14:cNvPr>
              <p14:cNvContentPartPr/>
              <p14:nvPr/>
            </p14:nvContentPartPr>
            <p14:xfrm>
              <a:off x="5738422" y="3739811"/>
              <a:ext cx="4793040" cy="53280"/>
            </p14:xfrm>
          </p:contentPart>
        </mc:Choice>
        <mc:Fallback xmlns="">
          <p:pic>
            <p:nvPicPr>
              <p:cNvPr id="8" name="Ink 7">
                <a:extLst>
                  <a:ext uri="{FF2B5EF4-FFF2-40B4-BE49-F238E27FC236}">
                    <a16:creationId xmlns:a16="http://schemas.microsoft.com/office/drawing/2014/main" id="{666856D6-B251-010F-7F52-C302E64EAEAE}"/>
                  </a:ext>
                </a:extLst>
              </p:cNvPr>
              <p:cNvPicPr/>
              <p:nvPr/>
            </p:nvPicPr>
            <p:blipFill>
              <a:blip r:embed="rId8"/>
              <a:stretch>
                <a:fillRect/>
              </a:stretch>
            </p:blipFill>
            <p:spPr>
              <a:xfrm>
                <a:off x="5720782" y="3721811"/>
                <a:ext cx="4828680" cy="88920"/>
              </a:xfrm>
              <a:prstGeom prst="rect">
                <a:avLst/>
              </a:prstGeom>
            </p:spPr>
          </p:pic>
        </mc:Fallback>
      </mc:AlternateContent>
    </p:spTree>
    <p:extLst>
      <p:ext uri="{BB962C8B-B14F-4D97-AF65-F5344CB8AC3E}">
        <p14:creationId xmlns:p14="http://schemas.microsoft.com/office/powerpoint/2010/main" val="3013878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6" name="Picture 5">
            <a:extLst>
              <a:ext uri="{FF2B5EF4-FFF2-40B4-BE49-F238E27FC236}">
                <a16:creationId xmlns:a16="http://schemas.microsoft.com/office/drawing/2014/main" id="{FAE78360-3335-E86D-B30F-8CEA5A655207}"/>
              </a:ext>
            </a:extLst>
          </p:cNvPr>
          <p:cNvPicPr>
            <a:picLocks noChangeAspect="1"/>
          </p:cNvPicPr>
          <p:nvPr/>
        </p:nvPicPr>
        <p:blipFill>
          <a:blip r:embed="rId3"/>
          <a:stretch>
            <a:fillRect/>
          </a:stretch>
        </p:blipFill>
        <p:spPr>
          <a:xfrm>
            <a:off x="1797627" y="852210"/>
            <a:ext cx="7193539" cy="2576790"/>
          </a:xfrm>
          <a:prstGeom prst="rect">
            <a:avLst/>
          </a:prstGeom>
        </p:spPr>
      </p:pic>
      <p:sp>
        <p:nvSpPr>
          <p:cNvPr id="7" name="TextBox 6">
            <a:extLst>
              <a:ext uri="{FF2B5EF4-FFF2-40B4-BE49-F238E27FC236}">
                <a16:creationId xmlns:a16="http://schemas.microsoft.com/office/drawing/2014/main" id="{55E18000-0D82-FB2D-2127-67E94F680F7D}"/>
              </a:ext>
            </a:extLst>
          </p:cNvPr>
          <p:cNvSpPr txBox="1"/>
          <p:nvPr/>
        </p:nvSpPr>
        <p:spPr>
          <a:xfrm>
            <a:off x="3733460" y="4108825"/>
            <a:ext cx="3321871" cy="369332"/>
          </a:xfrm>
          <a:prstGeom prst="rect">
            <a:avLst/>
          </a:prstGeom>
          <a:noFill/>
        </p:spPr>
        <p:txBody>
          <a:bodyPr wrap="none" rtlCol="0">
            <a:spAutoFit/>
          </a:bodyPr>
          <a:lstStyle/>
          <a:p>
            <a:r>
              <a:rPr lang="en-TR" dirty="0"/>
              <a:t>I am happy because I am learning</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2ED7602-635B-5409-C5EA-6B2B87B1FFE2}"/>
                  </a:ext>
                </a:extLst>
              </p14:cNvPr>
              <p14:cNvContentPartPr/>
              <p14:nvPr/>
            </p14:nvContentPartPr>
            <p14:xfrm>
              <a:off x="4911862" y="4293491"/>
              <a:ext cx="835920" cy="360"/>
            </p14:xfrm>
          </p:contentPart>
        </mc:Choice>
        <mc:Fallback xmlns="">
          <p:pic>
            <p:nvPicPr>
              <p:cNvPr id="9" name="Ink 8">
                <a:extLst>
                  <a:ext uri="{FF2B5EF4-FFF2-40B4-BE49-F238E27FC236}">
                    <a16:creationId xmlns:a16="http://schemas.microsoft.com/office/drawing/2014/main" id="{12ED7602-635B-5409-C5EA-6B2B87B1FFE2}"/>
                  </a:ext>
                </a:extLst>
              </p:cNvPr>
              <p:cNvPicPr/>
              <p:nvPr/>
            </p:nvPicPr>
            <p:blipFill>
              <a:blip r:embed="rId5"/>
              <a:stretch>
                <a:fillRect/>
              </a:stretch>
            </p:blipFill>
            <p:spPr>
              <a:xfrm>
                <a:off x="4857862" y="4185491"/>
                <a:ext cx="943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744420EE-7800-EC36-CB30-46D84E044851}"/>
                  </a:ext>
                </a:extLst>
              </p14:cNvPr>
              <p14:cNvContentPartPr/>
              <p14:nvPr/>
            </p14:nvContentPartPr>
            <p14:xfrm>
              <a:off x="4312462" y="4423091"/>
              <a:ext cx="504360" cy="12960"/>
            </p14:xfrm>
          </p:contentPart>
        </mc:Choice>
        <mc:Fallback xmlns="">
          <p:pic>
            <p:nvPicPr>
              <p:cNvPr id="12" name="Ink 11">
                <a:extLst>
                  <a:ext uri="{FF2B5EF4-FFF2-40B4-BE49-F238E27FC236}">
                    <a16:creationId xmlns:a16="http://schemas.microsoft.com/office/drawing/2014/main" id="{744420EE-7800-EC36-CB30-46D84E044851}"/>
                  </a:ext>
                </a:extLst>
              </p:cNvPr>
              <p:cNvPicPr/>
              <p:nvPr/>
            </p:nvPicPr>
            <p:blipFill>
              <a:blip r:embed="rId7"/>
              <a:stretch>
                <a:fillRect/>
              </a:stretch>
            </p:blipFill>
            <p:spPr>
              <a:xfrm>
                <a:off x="4294822" y="4405091"/>
                <a:ext cx="540000" cy="48600"/>
              </a:xfrm>
              <a:prstGeom prst="rect">
                <a:avLst/>
              </a:prstGeom>
            </p:spPr>
          </p:pic>
        </mc:Fallback>
      </mc:AlternateContent>
      <p:cxnSp>
        <p:nvCxnSpPr>
          <p:cNvPr id="14" name="Straight Arrow Connector 13">
            <a:extLst>
              <a:ext uri="{FF2B5EF4-FFF2-40B4-BE49-F238E27FC236}">
                <a16:creationId xmlns:a16="http://schemas.microsoft.com/office/drawing/2014/main" id="{E26239FD-639F-46B0-5A93-CF133A7677E5}"/>
              </a:ext>
            </a:extLst>
          </p:cNvPr>
          <p:cNvCxnSpPr/>
          <p:nvPr/>
        </p:nvCxnSpPr>
        <p:spPr>
          <a:xfrm>
            <a:off x="4052337" y="4478157"/>
            <a:ext cx="367263" cy="49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8BAA745-D191-7A4B-13E2-2A367C3E1B47}"/>
              </a:ext>
            </a:extLst>
          </p:cNvPr>
          <p:cNvCxnSpPr>
            <a:cxnSpLocks/>
          </p:cNvCxnSpPr>
          <p:nvPr/>
        </p:nvCxnSpPr>
        <p:spPr>
          <a:xfrm flipH="1">
            <a:off x="5043055" y="4478157"/>
            <a:ext cx="327147" cy="49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EA8F70C1-22C9-F3FA-A577-A74209C7E039}"/>
                  </a:ext>
                </a:extLst>
              </p14:cNvPr>
              <p14:cNvContentPartPr/>
              <p14:nvPr/>
            </p14:nvContentPartPr>
            <p14:xfrm>
              <a:off x="3828622" y="4270091"/>
              <a:ext cx="362880" cy="360"/>
            </p14:xfrm>
          </p:contentPart>
        </mc:Choice>
        <mc:Fallback xmlns="">
          <p:pic>
            <p:nvPicPr>
              <p:cNvPr id="17" name="Ink 16">
                <a:extLst>
                  <a:ext uri="{FF2B5EF4-FFF2-40B4-BE49-F238E27FC236}">
                    <a16:creationId xmlns:a16="http://schemas.microsoft.com/office/drawing/2014/main" id="{EA8F70C1-22C9-F3FA-A577-A74209C7E039}"/>
                  </a:ext>
                </a:extLst>
              </p:cNvPr>
              <p:cNvPicPr/>
              <p:nvPr/>
            </p:nvPicPr>
            <p:blipFill>
              <a:blip r:embed="rId9"/>
              <a:stretch>
                <a:fillRect/>
              </a:stretch>
            </p:blipFill>
            <p:spPr>
              <a:xfrm>
                <a:off x="3774982" y="4162451"/>
                <a:ext cx="470520" cy="216000"/>
              </a:xfrm>
              <a:prstGeom prst="rect">
                <a:avLst/>
              </a:prstGeom>
            </p:spPr>
          </p:pic>
        </mc:Fallback>
      </mc:AlternateContent>
      <p:sp>
        <p:nvSpPr>
          <p:cNvPr id="20" name="TextBox 19">
            <a:extLst>
              <a:ext uri="{FF2B5EF4-FFF2-40B4-BE49-F238E27FC236}">
                <a16:creationId xmlns:a16="http://schemas.microsoft.com/office/drawing/2014/main" id="{A50E885F-0C80-A624-0AEC-B2DAC25118A6}"/>
              </a:ext>
            </a:extLst>
          </p:cNvPr>
          <p:cNvSpPr txBox="1"/>
          <p:nvPr/>
        </p:nvSpPr>
        <p:spPr>
          <a:xfrm>
            <a:off x="3733460" y="4996822"/>
            <a:ext cx="2053960" cy="646331"/>
          </a:xfrm>
          <a:prstGeom prst="rect">
            <a:avLst/>
          </a:prstGeom>
          <a:noFill/>
        </p:spPr>
        <p:txBody>
          <a:bodyPr wrap="none" rtlCol="0">
            <a:spAutoFit/>
          </a:bodyPr>
          <a:lstStyle/>
          <a:p>
            <a:pPr algn="ctr"/>
            <a:r>
              <a:rPr lang="en-US" dirty="0"/>
              <a:t>C</a:t>
            </a:r>
            <a:r>
              <a:rPr lang="en-TR" dirty="0"/>
              <a:t>ontext words C = 2</a:t>
            </a:r>
          </a:p>
          <a:p>
            <a:pPr algn="ctr"/>
            <a:r>
              <a:rPr lang="en-TR" dirty="0"/>
              <a:t>Window size = 5</a:t>
            </a:r>
          </a:p>
        </p:txBody>
      </p:sp>
      <p:sp>
        <p:nvSpPr>
          <p:cNvPr id="3" name="TextBox 2">
            <a:extLst>
              <a:ext uri="{FF2B5EF4-FFF2-40B4-BE49-F238E27FC236}">
                <a16:creationId xmlns:a16="http://schemas.microsoft.com/office/drawing/2014/main" id="{761D9095-D59A-C10B-FD1F-B38AC5EBAD4A}"/>
              </a:ext>
            </a:extLst>
          </p:cNvPr>
          <p:cNvSpPr txBox="1"/>
          <p:nvPr/>
        </p:nvSpPr>
        <p:spPr>
          <a:xfrm>
            <a:off x="1797627" y="5821124"/>
            <a:ext cx="7484300" cy="369332"/>
          </a:xfrm>
          <a:prstGeom prst="rect">
            <a:avLst/>
          </a:prstGeom>
          <a:noFill/>
        </p:spPr>
        <p:txBody>
          <a:bodyPr wrap="square">
            <a:spAutoFit/>
          </a:bodyPr>
          <a:lstStyle/>
          <a:p>
            <a:r>
              <a:rPr lang="en-US" b="0" i="1" dirty="0">
                <a:solidFill>
                  <a:srgbClr val="292929"/>
                </a:solidFill>
                <a:effectLst/>
                <a:latin typeface="source-serif-pro"/>
              </a:rPr>
              <a:t>“You shall know a word by the company it keeps” — John Rupert Firth</a:t>
            </a:r>
            <a:endParaRPr lang="en-TR" dirty="0"/>
          </a:p>
        </p:txBody>
      </p:sp>
    </p:spTree>
    <p:extLst>
      <p:ext uri="{BB962C8B-B14F-4D97-AF65-F5344CB8AC3E}">
        <p14:creationId xmlns:p14="http://schemas.microsoft.com/office/powerpoint/2010/main" val="1790854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5122" name="Picture 2">
            <a:extLst>
              <a:ext uri="{FF2B5EF4-FFF2-40B4-BE49-F238E27FC236}">
                <a16:creationId xmlns:a16="http://schemas.microsoft.com/office/drawing/2014/main" id="{62A6E775-B093-0F3B-C0B0-B4003B547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154" y="1233054"/>
            <a:ext cx="8579691" cy="241415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EA5B960-78D9-F77D-E518-0F823C25C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4246" y="3884873"/>
            <a:ext cx="8756073" cy="112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486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l"/>
            <a:r>
              <a:rPr lang="en-US" sz="2400" b="1" i="0" dirty="0">
                <a:solidFill>
                  <a:srgbClr val="7030A0"/>
                </a:solidFill>
                <a:effectLst/>
              </a:rPr>
              <a:t>Architecture for the CBOW Model</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6146" name="Picture 2">
            <a:extLst>
              <a:ext uri="{FF2B5EF4-FFF2-40B4-BE49-F238E27FC236}">
                <a16:creationId xmlns:a16="http://schemas.microsoft.com/office/drawing/2014/main" id="{5A1B949C-0356-C30F-B824-F3625C77C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781" y="1704904"/>
            <a:ext cx="8603673" cy="34481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B459DB8-34BB-C6FD-A7DA-677E5C07BC51}"/>
              </a:ext>
            </a:extLst>
          </p:cNvPr>
          <p:cNvPicPr>
            <a:picLocks noChangeAspect="1"/>
          </p:cNvPicPr>
          <p:nvPr/>
        </p:nvPicPr>
        <p:blipFill>
          <a:blip r:embed="rId4"/>
          <a:stretch>
            <a:fillRect/>
          </a:stretch>
        </p:blipFill>
        <p:spPr>
          <a:xfrm>
            <a:off x="9840367" y="5142858"/>
            <a:ext cx="2205182" cy="1715142"/>
          </a:xfrm>
          <a:prstGeom prst="rect">
            <a:avLst/>
          </a:prstGeom>
        </p:spPr>
      </p:pic>
      <p:pic>
        <p:nvPicPr>
          <p:cNvPr id="6" name="Picture 5">
            <a:extLst>
              <a:ext uri="{FF2B5EF4-FFF2-40B4-BE49-F238E27FC236}">
                <a16:creationId xmlns:a16="http://schemas.microsoft.com/office/drawing/2014/main" id="{353A7DEE-2AAC-BD8A-125C-D6124084F745}"/>
              </a:ext>
            </a:extLst>
          </p:cNvPr>
          <p:cNvPicPr>
            <a:picLocks noChangeAspect="1"/>
          </p:cNvPicPr>
          <p:nvPr/>
        </p:nvPicPr>
        <p:blipFill>
          <a:blip r:embed="rId5"/>
          <a:stretch>
            <a:fillRect/>
          </a:stretch>
        </p:blipFill>
        <p:spPr>
          <a:xfrm>
            <a:off x="725054" y="2246828"/>
            <a:ext cx="1371600" cy="2165684"/>
          </a:xfrm>
          <a:prstGeom prst="rect">
            <a:avLst/>
          </a:prstGeom>
        </p:spPr>
      </p:pic>
      <p:pic>
        <p:nvPicPr>
          <p:cNvPr id="8" name="Picture 7">
            <a:extLst>
              <a:ext uri="{FF2B5EF4-FFF2-40B4-BE49-F238E27FC236}">
                <a16:creationId xmlns:a16="http://schemas.microsoft.com/office/drawing/2014/main" id="{CE43BE6E-2D7F-297E-C455-DA558F588965}"/>
              </a:ext>
            </a:extLst>
          </p:cNvPr>
          <p:cNvPicPr>
            <a:picLocks noChangeAspect="1"/>
          </p:cNvPicPr>
          <p:nvPr/>
        </p:nvPicPr>
        <p:blipFill>
          <a:blip r:embed="rId6"/>
          <a:stretch>
            <a:fillRect/>
          </a:stretch>
        </p:blipFill>
        <p:spPr>
          <a:xfrm>
            <a:off x="9896408" y="2330123"/>
            <a:ext cx="1266092" cy="1999093"/>
          </a:xfrm>
          <a:prstGeom prst="rect">
            <a:avLst/>
          </a:prstGeom>
        </p:spPr>
      </p:pic>
      <p:pic>
        <p:nvPicPr>
          <p:cNvPr id="9" name="Picture 8">
            <a:extLst>
              <a:ext uri="{FF2B5EF4-FFF2-40B4-BE49-F238E27FC236}">
                <a16:creationId xmlns:a16="http://schemas.microsoft.com/office/drawing/2014/main" id="{E12FFDE8-681F-5DDA-C2BD-3D5563AC2F6B}"/>
              </a:ext>
            </a:extLst>
          </p:cNvPr>
          <p:cNvPicPr>
            <a:picLocks noChangeAspect="1"/>
          </p:cNvPicPr>
          <p:nvPr/>
        </p:nvPicPr>
        <p:blipFill>
          <a:blip r:embed="rId7"/>
          <a:stretch>
            <a:fillRect/>
          </a:stretch>
        </p:blipFill>
        <p:spPr>
          <a:xfrm>
            <a:off x="485485" y="2307319"/>
            <a:ext cx="1790700" cy="2044700"/>
          </a:xfrm>
          <a:prstGeom prst="rect">
            <a:avLst/>
          </a:prstGeom>
        </p:spPr>
      </p:pic>
      <p:pic>
        <p:nvPicPr>
          <p:cNvPr id="11" name="Picture 10">
            <a:extLst>
              <a:ext uri="{FF2B5EF4-FFF2-40B4-BE49-F238E27FC236}">
                <a16:creationId xmlns:a16="http://schemas.microsoft.com/office/drawing/2014/main" id="{A4C3C24E-095B-78D8-5E97-FEF9E8F7A1EE}"/>
              </a:ext>
            </a:extLst>
          </p:cNvPr>
          <p:cNvPicPr>
            <a:picLocks noChangeAspect="1"/>
          </p:cNvPicPr>
          <p:nvPr/>
        </p:nvPicPr>
        <p:blipFill>
          <a:blip r:embed="rId8"/>
          <a:stretch>
            <a:fillRect/>
          </a:stretch>
        </p:blipFill>
        <p:spPr>
          <a:xfrm>
            <a:off x="9896408" y="2246828"/>
            <a:ext cx="1790700" cy="2044700"/>
          </a:xfrm>
          <a:prstGeom prst="rect">
            <a:avLst/>
          </a:prstGeom>
        </p:spPr>
      </p:pic>
      <p:pic>
        <p:nvPicPr>
          <p:cNvPr id="12" name="Picture 11">
            <a:extLst>
              <a:ext uri="{FF2B5EF4-FFF2-40B4-BE49-F238E27FC236}">
                <a16:creationId xmlns:a16="http://schemas.microsoft.com/office/drawing/2014/main" id="{64DB6A5B-F389-9EE4-6142-870BAD29E727}"/>
              </a:ext>
            </a:extLst>
          </p:cNvPr>
          <p:cNvPicPr>
            <a:picLocks noChangeAspect="1"/>
          </p:cNvPicPr>
          <p:nvPr/>
        </p:nvPicPr>
        <p:blipFill>
          <a:blip r:embed="rId9"/>
          <a:stretch>
            <a:fillRect/>
          </a:stretch>
        </p:blipFill>
        <p:spPr>
          <a:xfrm>
            <a:off x="725054" y="1110526"/>
            <a:ext cx="3746500" cy="342900"/>
          </a:xfrm>
          <a:prstGeom prst="rect">
            <a:avLst/>
          </a:prstGeom>
        </p:spPr>
      </p:pic>
    </p:spTree>
    <p:extLst>
      <p:ext uri="{BB962C8B-B14F-4D97-AF65-F5344CB8AC3E}">
        <p14:creationId xmlns:p14="http://schemas.microsoft.com/office/powerpoint/2010/main" val="73168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en-US" sz="2400" b="1" i="0" dirty="0" err="1">
                <a:solidFill>
                  <a:srgbClr val="7030A0"/>
                </a:solidFill>
                <a:effectLst/>
              </a:rPr>
              <a:t>Softmax</a:t>
            </a:r>
            <a:endParaRPr lang="en-US" sz="2400" b="1" i="0" dirty="0">
              <a:solidFill>
                <a:srgbClr val="7030A0"/>
              </a:solidFill>
              <a:effectLst/>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13" name="Picture 12">
            <a:extLst>
              <a:ext uri="{FF2B5EF4-FFF2-40B4-BE49-F238E27FC236}">
                <a16:creationId xmlns:a16="http://schemas.microsoft.com/office/drawing/2014/main" id="{F960C36D-E9E0-44D9-25BF-91FDEFFCDE0E}"/>
              </a:ext>
            </a:extLst>
          </p:cNvPr>
          <p:cNvPicPr>
            <a:picLocks noChangeAspect="1"/>
          </p:cNvPicPr>
          <p:nvPr/>
        </p:nvPicPr>
        <p:blipFill>
          <a:blip r:embed="rId3"/>
          <a:stretch>
            <a:fillRect/>
          </a:stretch>
        </p:blipFill>
        <p:spPr>
          <a:xfrm>
            <a:off x="2417093" y="1773680"/>
            <a:ext cx="6547422" cy="3043168"/>
          </a:xfrm>
          <a:prstGeom prst="rect">
            <a:avLst/>
          </a:prstGeom>
        </p:spPr>
      </p:pic>
    </p:spTree>
    <p:extLst>
      <p:ext uri="{BB962C8B-B14F-4D97-AF65-F5344CB8AC3E}">
        <p14:creationId xmlns:p14="http://schemas.microsoft.com/office/powerpoint/2010/main" val="1942659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2CC1F8-63E2-2562-0967-C1031D77498E}"/>
              </a:ext>
            </a:extLst>
          </p:cNvPr>
          <p:cNvPicPr>
            <a:picLocks noChangeAspect="1"/>
          </p:cNvPicPr>
          <p:nvPr/>
        </p:nvPicPr>
        <p:blipFill>
          <a:blip r:embed="rId2"/>
          <a:stretch>
            <a:fillRect/>
          </a:stretch>
        </p:blipFill>
        <p:spPr>
          <a:xfrm>
            <a:off x="984056" y="792748"/>
            <a:ext cx="9807480" cy="3186546"/>
          </a:xfrm>
          <a:prstGeom prst="rect">
            <a:avLst/>
          </a:prstGeom>
        </p:spPr>
      </p:pic>
      <p:pic>
        <p:nvPicPr>
          <p:cNvPr id="3" name="Picture 2">
            <a:extLst>
              <a:ext uri="{FF2B5EF4-FFF2-40B4-BE49-F238E27FC236}">
                <a16:creationId xmlns:a16="http://schemas.microsoft.com/office/drawing/2014/main" id="{E205D2D9-D2E1-1787-3E39-32914FBB4AA8}"/>
              </a:ext>
            </a:extLst>
          </p:cNvPr>
          <p:cNvPicPr>
            <a:picLocks noChangeAspect="1"/>
          </p:cNvPicPr>
          <p:nvPr/>
        </p:nvPicPr>
        <p:blipFill>
          <a:blip r:embed="rId3"/>
          <a:stretch>
            <a:fillRect/>
          </a:stretch>
        </p:blipFill>
        <p:spPr>
          <a:xfrm>
            <a:off x="4734948" y="4358267"/>
            <a:ext cx="2722103" cy="1460641"/>
          </a:xfrm>
          <a:prstGeom prst="rect">
            <a:avLst/>
          </a:prstGeom>
        </p:spPr>
      </p:pic>
      <p:sp>
        <p:nvSpPr>
          <p:cNvPr id="4" name="Rectangle 3">
            <a:extLst>
              <a:ext uri="{FF2B5EF4-FFF2-40B4-BE49-F238E27FC236}">
                <a16:creationId xmlns:a16="http://schemas.microsoft.com/office/drawing/2014/main" id="{98D2977E-72A6-D9F9-CB56-1055546C2B7F}"/>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5" name="TextBox 4">
            <a:extLst>
              <a:ext uri="{FF2B5EF4-FFF2-40B4-BE49-F238E27FC236}">
                <a16:creationId xmlns:a16="http://schemas.microsoft.com/office/drawing/2014/main" id="{3BDC9318-ADC5-F566-8F8B-58A145AF0D8E}"/>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en-US" sz="2400" b="1" i="0" dirty="0">
                <a:solidFill>
                  <a:srgbClr val="7030A0"/>
                </a:solidFill>
                <a:effectLst/>
              </a:rPr>
              <a:t>Quick Question</a:t>
            </a:r>
          </a:p>
        </p:txBody>
      </p:sp>
    </p:spTree>
    <p:extLst>
      <p:ext uri="{BB962C8B-B14F-4D97-AF65-F5344CB8AC3E}">
        <p14:creationId xmlns:p14="http://schemas.microsoft.com/office/powerpoint/2010/main" val="2861223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8743</TotalTime>
  <Words>798</Words>
  <Application>Microsoft Macintosh PowerPoint</Application>
  <PresentationFormat>Widescreen</PresentationFormat>
  <Paragraphs>132</Paragraphs>
  <Slides>27</Slides>
  <Notes>24</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Calibri Light</vt:lpstr>
      <vt:lpstr>Helvetica Neue</vt:lpstr>
      <vt:lpstr>Muli</vt:lpstr>
      <vt:lpstr>source-serif-pro</vt:lpstr>
      <vt:lpstr>var(--cds-font-family-source-sans-pro)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Kemal Can Kara</dc:creator>
  <cp:lastModifiedBy>Kemal Can Kara</cp:lastModifiedBy>
  <cp:revision>127</cp:revision>
  <dcterms:created xsi:type="dcterms:W3CDTF">2023-05-05T15:50:07Z</dcterms:created>
  <dcterms:modified xsi:type="dcterms:W3CDTF">2023-11-14T18:54:37Z</dcterms:modified>
</cp:coreProperties>
</file>